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 saveSubsetFonts="1">
  <p:sldMasterIdLst>
    <p:sldMasterId id="2147483708" r:id="rId1"/>
  </p:sldMasterIdLst>
  <p:notesMasterIdLst>
    <p:notesMasterId r:id="rId16"/>
  </p:notesMasterIdLst>
  <p:sldIdLst>
    <p:sldId id="309" r:id="rId2"/>
    <p:sldId id="256" r:id="rId3"/>
    <p:sldId id="273" r:id="rId4"/>
    <p:sldId id="257" r:id="rId5"/>
    <p:sldId id="258" r:id="rId6"/>
    <p:sldId id="259" r:id="rId7"/>
    <p:sldId id="314" r:id="rId8"/>
    <p:sldId id="316" r:id="rId9"/>
    <p:sldId id="313" r:id="rId10"/>
    <p:sldId id="262" r:id="rId11"/>
    <p:sldId id="315" r:id="rId12"/>
    <p:sldId id="311" r:id="rId13"/>
    <p:sldId id="312" r:id="rId14"/>
    <p:sldId id="308" r:id="rId15"/>
  </p:sldIdLst>
  <p:sldSz cx="9144000" cy="6858000" type="screen4x3"/>
  <p:notesSz cx="6858000" cy="9144000"/>
  <p:embeddedFontLst>
    <p:embeddedFont>
      <p:font typeface="Wingdings 3" pitchFamily="18" charset="2"/>
      <p:regular r:id="rId17"/>
    </p:embeddedFont>
    <p:embeddedFont>
      <p:font typeface="Calibri" pitchFamily="34" charset="0"/>
      <p:regular r:id="rId18"/>
      <p:bold r:id="rId19"/>
      <p:italic r:id="rId20"/>
      <p:boldItalic r:id="rId21"/>
    </p:embeddedFont>
    <p:embeddedFont>
      <p:font typeface="Lucida Sans Unicode" pitchFamily="34" charset="0"/>
      <p:regular r:id="rId22"/>
    </p:embeddedFont>
    <p:embeddedFont>
      <p:font typeface="Wingdings 2" pitchFamily="18" charset="2"/>
      <p:regular r:id="rId23"/>
    </p:embeddedFont>
    <p:embeddedFont>
      <p:font typeface="Verdana" pitchFamily="34" charset="0"/>
      <p:regular r:id="rId24"/>
      <p:bold r:id="rId25"/>
      <p:italic r:id="rId26"/>
      <p:boldItalic r:id="rId27"/>
    </p:embeddedFont>
  </p:embeddedFontLst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22" autoAdjust="0"/>
    <p:restoredTop sz="86195" autoAdjust="0"/>
  </p:normalViewPr>
  <p:slideViewPr>
    <p:cSldViewPr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FB7FD7D-32F2-4AD1-884B-EBC23518C08D}" type="datetimeFigureOut">
              <a:rPr lang="fa-IR" smtClean="0"/>
              <a:pPr/>
              <a:t>1433/12/29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89F264-A489-425C-84C5-2634388B6FA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512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F264-A489-425C-84C5-2634388B6FA0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57CD72-C8DD-45EB-89C7-CD4293D76B01}" type="datetimeFigureOut">
              <a:rPr lang="fa-IR" smtClean="0"/>
              <a:pPr/>
              <a:t>1433/12/29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3967B4-4681-456F-AFE6-8C81239B920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7CD72-C8DD-45EB-89C7-CD4293D76B01}" type="datetimeFigureOut">
              <a:rPr lang="fa-IR" smtClean="0"/>
              <a:pPr/>
              <a:t>1433/12/29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967B4-4681-456F-AFE6-8C81239B920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7CD72-C8DD-45EB-89C7-CD4293D76B01}" type="datetimeFigureOut">
              <a:rPr lang="fa-IR" smtClean="0"/>
              <a:pPr/>
              <a:t>1433/12/29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967B4-4681-456F-AFE6-8C81239B920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7CD72-C8DD-45EB-89C7-CD4293D76B01}" type="datetimeFigureOut">
              <a:rPr lang="fa-IR" smtClean="0"/>
              <a:pPr/>
              <a:t>1433/12/29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967B4-4681-456F-AFE6-8C81239B920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7CD72-C8DD-45EB-89C7-CD4293D76B01}" type="datetimeFigureOut">
              <a:rPr lang="fa-IR" smtClean="0"/>
              <a:pPr/>
              <a:t>1433/12/29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967B4-4681-456F-AFE6-8C81239B920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7CD72-C8DD-45EB-89C7-CD4293D76B01}" type="datetimeFigureOut">
              <a:rPr lang="fa-IR" smtClean="0"/>
              <a:pPr/>
              <a:t>1433/12/29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967B4-4681-456F-AFE6-8C81239B920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7CD72-C8DD-45EB-89C7-CD4293D76B01}" type="datetimeFigureOut">
              <a:rPr lang="fa-IR" smtClean="0"/>
              <a:pPr/>
              <a:t>1433/12/29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967B4-4681-456F-AFE6-8C81239B920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7CD72-C8DD-45EB-89C7-CD4293D76B01}" type="datetimeFigureOut">
              <a:rPr lang="fa-IR" smtClean="0"/>
              <a:pPr/>
              <a:t>1433/12/29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967B4-4681-456F-AFE6-8C81239B920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7CD72-C8DD-45EB-89C7-CD4293D76B01}" type="datetimeFigureOut">
              <a:rPr lang="fa-IR" smtClean="0"/>
              <a:pPr/>
              <a:t>1433/12/29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967B4-4681-456F-AFE6-8C81239B920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57CD72-C8DD-45EB-89C7-CD4293D76B01}" type="datetimeFigureOut">
              <a:rPr lang="fa-IR" smtClean="0"/>
              <a:pPr/>
              <a:t>1433/12/29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967B4-4681-456F-AFE6-8C81239B920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57CD72-C8DD-45EB-89C7-CD4293D76B01}" type="datetimeFigureOut">
              <a:rPr lang="fa-IR" smtClean="0"/>
              <a:pPr/>
              <a:t>1433/12/29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3967B4-4681-456F-AFE6-8C81239B920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57CD72-C8DD-45EB-89C7-CD4293D76B01}" type="datetimeFigureOut">
              <a:rPr lang="fa-IR" smtClean="0"/>
              <a:pPr/>
              <a:t>1433/12/29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3967B4-4681-456F-AFE6-8C81239B9206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>
            <a:off x="0" y="1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50000"/>
              </a:lnSpc>
            </a:pPr>
            <a:endParaRPr lang="fa-IR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85927"/>
            <a:ext cx="7772400" cy="1143007"/>
          </a:xfrm>
        </p:spPr>
        <p:txBody>
          <a:bodyPr>
            <a:normAutofit/>
          </a:bodyPr>
          <a:lstStyle/>
          <a:p>
            <a:pPr algn="ctr"/>
            <a:r>
              <a:rPr lang="fa-IR" sz="5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Nazanin" pitchFamily="2" charset="-78"/>
              </a:rPr>
              <a:t>بسم الله الرحمن </a:t>
            </a:r>
            <a:r>
              <a:rPr lang="fa-IR" sz="5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Nazanin" pitchFamily="2" charset="-78"/>
              </a:rPr>
              <a:t>الرحيم</a:t>
            </a:r>
            <a:endParaRPr lang="fa-IR" sz="5400" dirty="0">
              <a:cs typeface="Nazanin" pitchFamily="2" charset="-78"/>
            </a:endParaRPr>
          </a:p>
        </p:txBody>
      </p:sp>
      <p:pic>
        <p:nvPicPr>
          <p:cNvPr id="1026" name="Picture 2" descr="I:\کلیات\کمیته حفاظت فن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214818"/>
            <a:ext cx="2928958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fa-IR" dirty="0" smtClean="0">
                <a:cs typeface="Nazanin" pitchFamily="2" charset="-78"/>
              </a:rPr>
              <a:t>پيگيري </a:t>
            </a:r>
            <a:r>
              <a:rPr lang="fa-IR" dirty="0">
                <a:cs typeface="Nazanin" pitchFamily="2" charset="-78"/>
              </a:rPr>
              <a:t>مصوبات </a:t>
            </a:r>
            <a:r>
              <a:rPr lang="fa-IR" dirty="0" smtClean="0">
                <a:cs typeface="Nazanin" pitchFamily="2" charset="-78"/>
              </a:rPr>
              <a:t>کميته </a:t>
            </a:r>
            <a:r>
              <a:rPr lang="fa-IR" dirty="0">
                <a:cs typeface="Nazanin" pitchFamily="2" charset="-78"/>
              </a:rPr>
              <a:t>و طرح آن در </a:t>
            </a:r>
            <a:r>
              <a:rPr lang="fa-IR" dirty="0" smtClean="0">
                <a:cs typeface="Nazanin" pitchFamily="2" charset="-78"/>
              </a:rPr>
              <a:t>ابتداي </a:t>
            </a:r>
            <a:r>
              <a:rPr lang="fa-IR" dirty="0">
                <a:cs typeface="Nazanin" pitchFamily="2" charset="-78"/>
              </a:rPr>
              <a:t>هر جلسه و ذکر در صورتجلسه (وجود شواهد و مستندات </a:t>
            </a:r>
            <a:r>
              <a:rPr lang="fa-IR" dirty="0" smtClean="0">
                <a:cs typeface="Nazanin" pitchFamily="2" charset="-78"/>
              </a:rPr>
              <a:t>مبني </a:t>
            </a:r>
            <a:r>
              <a:rPr lang="fa-IR" dirty="0">
                <a:cs typeface="Nazanin" pitchFamily="2" charset="-78"/>
              </a:rPr>
              <a:t>بر </a:t>
            </a:r>
            <a:r>
              <a:rPr lang="fa-IR" dirty="0" smtClean="0">
                <a:cs typeface="Nazanin" pitchFamily="2" charset="-78"/>
              </a:rPr>
              <a:t>پيگيري اجراي </a:t>
            </a:r>
            <a:r>
              <a:rPr lang="fa-IR" dirty="0">
                <a:cs typeface="Nazanin" pitchFamily="2" charset="-78"/>
              </a:rPr>
              <a:t>مصوبات </a:t>
            </a:r>
            <a:r>
              <a:rPr lang="fa-IR" dirty="0" smtClean="0">
                <a:cs typeface="Nazanin" pitchFamily="2" charset="-78"/>
              </a:rPr>
              <a:t>کميته </a:t>
            </a:r>
            <a:r>
              <a:rPr lang="fa-IR" dirty="0">
                <a:cs typeface="Nazanin" pitchFamily="2" charset="-78"/>
              </a:rPr>
              <a:t>ها)</a:t>
            </a:r>
          </a:p>
          <a:p>
            <a:pPr algn="just">
              <a:buFont typeface="Wingdings" pitchFamily="2" charset="2"/>
              <a:buChar char="Ø"/>
            </a:pPr>
            <a:r>
              <a:rPr lang="fa-IR" dirty="0">
                <a:cs typeface="Nazanin" pitchFamily="2" charset="-78"/>
              </a:rPr>
              <a:t>ذکر </a:t>
            </a:r>
            <a:r>
              <a:rPr lang="fa-IR" dirty="0" smtClean="0">
                <a:cs typeface="Nazanin" pitchFamily="2" charset="-78"/>
              </a:rPr>
              <a:t>دليل </a:t>
            </a:r>
            <a:r>
              <a:rPr lang="fa-IR" dirty="0">
                <a:cs typeface="Nazanin" pitchFamily="2" charset="-78"/>
              </a:rPr>
              <a:t>عدم </a:t>
            </a:r>
            <a:r>
              <a:rPr lang="fa-IR" dirty="0" smtClean="0">
                <a:cs typeface="Nazanin" pitchFamily="2" charset="-78"/>
              </a:rPr>
              <a:t>اجراي </a:t>
            </a:r>
            <a:r>
              <a:rPr lang="fa-IR" dirty="0">
                <a:cs typeface="Nazanin" pitchFamily="2" charset="-78"/>
              </a:rPr>
              <a:t>مصوبات جلسه گذشته</a:t>
            </a:r>
            <a:endParaRPr lang="en-US" dirty="0">
              <a:cs typeface="Nazanin" pitchFamily="2" charset="-78"/>
            </a:endParaRPr>
          </a:p>
          <a:p>
            <a:pPr>
              <a:buFont typeface="Wingdings" pitchFamily="2" charset="2"/>
              <a:buChar char="Ø"/>
            </a:pPr>
            <a:r>
              <a:rPr lang="fa-IR" dirty="0" smtClean="0">
                <a:cs typeface="Nazanin" pitchFamily="2" charset="-78"/>
              </a:rPr>
              <a:t>وجود شواهد و مستنداتي که نشان دهند همه اعضاي کميته در مورد اهداف کميته و وظايف محوله ، توجيه شده و آموزش ديده اند.</a:t>
            </a:r>
            <a:endParaRPr lang="fa-IR" dirty="0">
              <a:cs typeface="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1001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4000" dirty="0">
                <a:cs typeface="Nazanin" pitchFamily="2" charset="-78"/>
              </a:rPr>
              <a:t>نکات قابل توجه در مورد کميته ها</a:t>
            </a:r>
            <a:endParaRPr lang="fa-IR" sz="4000" dirty="0">
              <a:solidFill>
                <a:schemeClr val="tx1"/>
              </a:solidFill>
              <a:effectLst/>
              <a:cs typeface="Nazanin" pitchFamily="2" charset="-78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fa-IR" dirty="0" smtClean="0">
                <a:cs typeface="Nazanin" pitchFamily="2" charset="-78"/>
              </a:rPr>
              <a:t> حتما </a:t>
            </a:r>
            <a:r>
              <a:rPr lang="fa-IR" u="sng" dirty="0" smtClean="0">
                <a:cs typeface="Nazanin" pitchFamily="2" charset="-78"/>
              </a:rPr>
              <a:t>نام </a:t>
            </a:r>
            <a:r>
              <a:rPr lang="fa-IR" u="sng" dirty="0" smtClean="0">
                <a:cs typeface="Nazanin" pitchFamily="2" charset="-78"/>
              </a:rPr>
              <a:t>کميته </a:t>
            </a:r>
            <a:r>
              <a:rPr lang="fa-IR" dirty="0" smtClean="0">
                <a:cs typeface="Nazanin" pitchFamily="2" charset="-78"/>
              </a:rPr>
              <a:t>در </a:t>
            </a:r>
            <a:r>
              <a:rPr lang="fa-IR" dirty="0" smtClean="0">
                <a:cs typeface="Nazanin" pitchFamily="2" charset="-78"/>
              </a:rPr>
              <a:t>بالاي </a:t>
            </a:r>
            <a:r>
              <a:rPr lang="fa-IR" dirty="0" smtClean="0">
                <a:cs typeface="Nazanin" pitchFamily="2" charset="-78"/>
              </a:rPr>
              <a:t>فرم صورتجلسه نوشته شود.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a-IR" u="sng" dirty="0">
                <a:cs typeface="Nazanin" pitchFamily="2" charset="-78"/>
              </a:rPr>
              <a:t>نام </a:t>
            </a:r>
            <a:r>
              <a:rPr lang="fa-IR" u="sng" dirty="0" smtClean="0">
                <a:cs typeface="Nazanin" pitchFamily="2" charset="-78"/>
              </a:rPr>
              <a:t>رئيس </a:t>
            </a:r>
            <a:r>
              <a:rPr lang="fa-IR" dirty="0">
                <a:cs typeface="Nazanin" pitchFamily="2" charset="-78"/>
              </a:rPr>
              <a:t>و </a:t>
            </a:r>
            <a:r>
              <a:rPr lang="fa-IR" u="sng" dirty="0" smtClean="0">
                <a:cs typeface="Nazanin" pitchFamily="2" charset="-78"/>
              </a:rPr>
              <a:t>دبير</a:t>
            </a:r>
            <a:r>
              <a:rPr lang="fa-IR" dirty="0" smtClean="0">
                <a:cs typeface="Nazanin" pitchFamily="2" charset="-78"/>
              </a:rPr>
              <a:t> کميته </a:t>
            </a:r>
            <a:r>
              <a:rPr lang="fa-IR" dirty="0">
                <a:cs typeface="Nazanin" pitchFamily="2" charset="-78"/>
              </a:rPr>
              <a:t>ذکر شود</a:t>
            </a:r>
            <a:r>
              <a:rPr lang="fa-IR" dirty="0" smtClean="0">
                <a:cs typeface="Nazanin" pitchFamily="2" charset="-78"/>
              </a:rPr>
              <a:t>.</a:t>
            </a:r>
            <a:endParaRPr lang="fa-IR" dirty="0">
              <a:cs typeface="Nazanin" pitchFamily="2" charset="-78"/>
            </a:endParaRPr>
          </a:p>
          <a:p>
            <a:pPr marL="624078" indent="-514350" algn="just">
              <a:buFont typeface="+mj-lt"/>
              <a:buAutoNum type="arabicPeriod"/>
            </a:pPr>
            <a:r>
              <a:rPr lang="fa-IR" u="sng" dirty="0" smtClean="0">
                <a:cs typeface="Nazanin" pitchFamily="2" charset="-78"/>
              </a:rPr>
              <a:t>تاريخ</a:t>
            </a:r>
            <a:r>
              <a:rPr lang="fa-IR" dirty="0" smtClean="0">
                <a:cs typeface="Nazanin" pitchFamily="2" charset="-78"/>
              </a:rPr>
              <a:t> </a:t>
            </a:r>
            <a:r>
              <a:rPr lang="fa-IR" dirty="0" smtClean="0">
                <a:cs typeface="Nazanin" pitchFamily="2" charset="-78"/>
              </a:rPr>
              <a:t>و </a:t>
            </a:r>
            <a:r>
              <a:rPr lang="fa-IR" u="sng" dirty="0" smtClean="0">
                <a:cs typeface="Nazanin" pitchFamily="2" charset="-78"/>
              </a:rPr>
              <a:t>زمان</a:t>
            </a:r>
            <a:r>
              <a:rPr lang="fa-IR" dirty="0" smtClean="0">
                <a:cs typeface="Nazanin" pitchFamily="2" charset="-78"/>
              </a:rPr>
              <a:t> </a:t>
            </a:r>
            <a:r>
              <a:rPr lang="fa-IR" dirty="0" smtClean="0">
                <a:cs typeface="Nazanin" pitchFamily="2" charset="-78"/>
              </a:rPr>
              <a:t>برگزاري </a:t>
            </a:r>
            <a:r>
              <a:rPr lang="fa-IR" dirty="0" smtClean="0">
                <a:cs typeface="Nazanin" pitchFamily="2" charset="-78"/>
              </a:rPr>
              <a:t>حتما ذکر شود (مثلا 14:30- 16:00)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a-IR" u="sng" dirty="0" smtClean="0">
                <a:cs typeface="Nazanin" pitchFamily="2" charset="-78"/>
              </a:rPr>
              <a:t>دستور جلسه </a:t>
            </a:r>
            <a:r>
              <a:rPr lang="fa-IR" dirty="0" smtClean="0">
                <a:cs typeface="Nazanin" pitchFamily="2" charset="-78"/>
              </a:rPr>
              <a:t>ذکر شود (لازم است ضمن دعوت از اعضا دستور جلسه به اطلاع آنها رسانده شود)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a-IR" u="sng" dirty="0" smtClean="0">
                <a:cs typeface="Nazanin" pitchFamily="2" charset="-78"/>
              </a:rPr>
              <a:t>خلاصه موضوعات مطروحه</a:t>
            </a:r>
            <a:r>
              <a:rPr lang="fa-IR" dirty="0" smtClean="0">
                <a:cs typeface="Nazanin" pitchFamily="2" charset="-78"/>
              </a:rPr>
              <a:t>: در ابتدا چند خط موضوعات بصورت </a:t>
            </a:r>
            <a:r>
              <a:rPr lang="fa-IR" dirty="0" smtClean="0">
                <a:cs typeface="Nazanin" pitchFamily="2" charset="-78"/>
              </a:rPr>
              <a:t>انشائي، </a:t>
            </a:r>
            <a:r>
              <a:rPr lang="fa-IR" dirty="0" smtClean="0">
                <a:cs typeface="Nazanin" pitchFamily="2" charset="-78"/>
              </a:rPr>
              <a:t>ذکر </a:t>
            </a:r>
            <a:r>
              <a:rPr lang="fa-IR" dirty="0" smtClean="0">
                <a:cs typeface="Nazanin" pitchFamily="2" charset="-78"/>
              </a:rPr>
              <a:t>پيگيري </a:t>
            </a:r>
            <a:r>
              <a:rPr lang="fa-IR" dirty="0" smtClean="0">
                <a:cs typeface="Nazanin" pitchFamily="2" charset="-78"/>
              </a:rPr>
              <a:t>مصوبات جلسه قبل و در صورت وجود گزارش اعداد و ارقام، و در انتها ذکر موارد مطروحه بصورت </a:t>
            </a:r>
            <a:r>
              <a:rPr lang="fa-IR" dirty="0" smtClean="0">
                <a:cs typeface="Nazanin" pitchFamily="2" charset="-78"/>
              </a:rPr>
              <a:t>موردي</a:t>
            </a:r>
            <a:endParaRPr lang="fa-IR" dirty="0" smtClean="0">
              <a:cs typeface="Nazanin" pitchFamily="2" charset="-78"/>
            </a:endParaRPr>
          </a:p>
          <a:p>
            <a:pPr marL="624078" indent="-514350" algn="just">
              <a:buFont typeface="+mj-lt"/>
              <a:buAutoNum type="arabicPeriod"/>
            </a:pPr>
            <a:r>
              <a:rPr lang="fa-IR" u="sng" dirty="0" smtClean="0">
                <a:cs typeface="Nazanin" pitchFamily="2" charset="-78"/>
              </a:rPr>
              <a:t>مصوبات جلسه</a:t>
            </a:r>
            <a:r>
              <a:rPr lang="fa-IR" dirty="0" smtClean="0">
                <a:cs typeface="Nazanin" pitchFamily="2" charset="-78"/>
              </a:rPr>
              <a:t>: </a:t>
            </a:r>
            <a:r>
              <a:rPr lang="fa-IR" dirty="0" smtClean="0">
                <a:cs typeface="Nazanin" pitchFamily="2" charset="-78"/>
              </a:rPr>
              <a:t>براي </a:t>
            </a:r>
            <a:r>
              <a:rPr lang="fa-IR" dirty="0" smtClean="0">
                <a:cs typeface="Nazanin" pitchFamily="2" charset="-78"/>
              </a:rPr>
              <a:t>هر مصوبه مسئول </a:t>
            </a:r>
            <a:r>
              <a:rPr lang="fa-IR" dirty="0" smtClean="0">
                <a:cs typeface="Nazanin" pitchFamily="2" charset="-78"/>
              </a:rPr>
              <a:t>پيگيري تعيين </a:t>
            </a:r>
            <a:r>
              <a:rPr lang="fa-IR" dirty="0" smtClean="0">
                <a:cs typeface="Nazanin" pitchFamily="2" charset="-78"/>
              </a:rPr>
              <a:t>شود( تاحد امکان از </a:t>
            </a:r>
            <a:r>
              <a:rPr lang="fa-IR" dirty="0" smtClean="0">
                <a:cs typeface="Nazanin" pitchFamily="2" charset="-78"/>
              </a:rPr>
              <a:t>نوشتن عبارت </a:t>
            </a:r>
            <a:r>
              <a:rPr lang="fa-IR" b="1" dirty="0" smtClean="0">
                <a:solidFill>
                  <a:srgbClr val="FF0000"/>
                </a:solidFill>
                <a:cs typeface="Nazanin" pitchFamily="2" charset="-78"/>
              </a:rPr>
              <a:t>کليه </a:t>
            </a:r>
            <a:r>
              <a:rPr lang="fa-IR" b="1" dirty="0" smtClean="0">
                <a:solidFill>
                  <a:srgbClr val="FF0000"/>
                </a:solidFill>
                <a:cs typeface="Nazanin" pitchFamily="2" charset="-78"/>
              </a:rPr>
              <a:t>اعضا </a:t>
            </a:r>
            <a:r>
              <a:rPr lang="fa-IR" dirty="0" smtClean="0">
                <a:cs typeface="Nazanin" pitchFamily="2" charset="-78"/>
              </a:rPr>
              <a:t>خودداري </a:t>
            </a:r>
            <a:r>
              <a:rPr lang="fa-IR" dirty="0" smtClean="0">
                <a:cs typeface="Nazanin" pitchFamily="2" charset="-78"/>
              </a:rPr>
              <a:t>شود)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a-IR" dirty="0" smtClean="0">
                <a:cs typeface="Nazanin" pitchFamily="2" charset="-78"/>
              </a:rPr>
              <a:t>دستور جلسه </a:t>
            </a:r>
            <a:r>
              <a:rPr lang="fa-IR" dirty="0" smtClean="0">
                <a:cs typeface="Nazanin" pitchFamily="2" charset="-78"/>
              </a:rPr>
              <a:t>بعدي: </a:t>
            </a:r>
            <a:r>
              <a:rPr lang="fa-IR" dirty="0" smtClean="0">
                <a:cs typeface="Nazanin" pitchFamily="2" charset="-78"/>
              </a:rPr>
              <a:t>حتما در </a:t>
            </a:r>
            <a:r>
              <a:rPr lang="fa-IR" dirty="0" smtClean="0">
                <a:cs typeface="Nazanin" pitchFamily="2" charset="-78"/>
              </a:rPr>
              <a:t>انتهاي </a:t>
            </a:r>
            <a:r>
              <a:rPr lang="fa-IR" dirty="0" smtClean="0">
                <a:cs typeface="Nazanin" pitchFamily="2" charset="-78"/>
              </a:rPr>
              <a:t>جلسه دستور جلسه بعد مشخص شود (</a:t>
            </a:r>
            <a:r>
              <a:rPr lang="fa-IR" dirty="0" smtClean="0">
                <a:cs typeface="Nazanin" pitchFamily="2" charset="-78"/>
              </a:rPr>
              <a:t>حتي </a:t>
            </a:r>
            <a:r>
              <a:rPr lang="fa-IR" dirty="0" smtClean="0">
                <a:cs typeface="Nazanin" pitchFamily="2" charset="-78"/>
              </a:rPr>
              <a:t>المقدور از نوشتن </a:t>
            </a:r>
            <a:r>
              <a:rPr lang="fa-IR" b="1" dirty="0" smtClean="0">
                <a:solidFill>
                  <a:srgbClr val="FF0000"/>
                </a:solidFill>
                <a:cs typeface="Nazanin" pitchFamily="2" charset="-78"/>
              </a:rPr>
              <a:t>پيگيري </a:t>
            </a:r>
            <a:r>
              <a:rPr lang="fa-IR" b="1" dirty="0" smtClean="0">
                <a:solidFill>
                  <a:srgbClr val="FF0000"/>
                </a:solidFill>
                <a:cs typeface="Nazanin" pitchFamily="2" charset="-78"/>
              </a:rPr>
              <a:t>مصوبات </a:t>
            </a:r>
            <a:r>
              <a:rPr lang="fa-IR" b="1" dirty="0" smtClean="0">
                <a:solidFill>
                  <a:srgbClr val="FF0000"/>
                </a:solidFill>
                <a:cs typeface="Nazanin" pitchFamily="2" charset="-78"/>
              </a:rPr>
              <a:t>اين </a:t>
            </a:r>
            <a:r>
              <a:rPr lang="fa-IR" b="1" dirty="0" smtClean="0">
                <a:solidFill>
                  <a:srgbClr val="FF0000"/>
                </a:solidFill>
                <a:cs typeface="Nazanin" pitchFamily="2" charset="-78"/>
              </a:rPr>
              <a:t>جلسه </a:t>
            </a:r>
            <a:r>
              <a:rPr lang="fa-IR" dirty="0" smtClean="0">
                <a:cs typeface="Nazanin" pitchFamily="2" charset="-78"/>
              </a:rPr>
              <a:t>خودداري </a:t>
            </a:r>
            <a:r>
              <a:rPr lang="fa-IR" dirty="0" smtClean="0">
                <a:cs typeface="Nazanin" pitchFamily="2" charset="-78"/>
              </a:rPr>
              <a:t>شود)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a-IR" dirty="0" smtClean="0">
                <a:cs typeface="Nazanin" pitchFamily="2" charset="-78"/>
              </a:rPr>
              <a:t>ذکر نام </a:t>
            </a:r>
            <a:r>
              <a:rPr lang="fa-IR" dirty="0" smtClean="0">
                <a:cs typeface="Nazanin" pitchFamily="2" charset="-78"/>
              </a:rPr>
              <a:t>خانوادگي </a:t>
            </a:r>
            <a:r>
              <a:rPr lang="fa-IR" dirty="0" smtClean="0">
                <a:cs typeface="Nazanin" pitchFamily="2" charset="-78"/>
              </a:rPr>
              <a:t>و </a:t>
            </a:r>
            <a:r>
              <a:rPr lang="fa-IR" u="sng" dirty="0" smtClean="0">
                <a:cs typeface="Nazanin" pitchFamily="2" charset="-78"/>
              </a:rPr>
              <a:t>سمت</a:t>
            </a:r>
            <a:r>
              <a:rPr lang="fa-IR" dirty="0" smtClean="0">
                <a:cs typeface="Nazanin" pitchFamily="2" charset="-78"/>
              </a:rPr>
              <a:t> </a:t>
            </a:r>
            <a:r>
              <a:rPr lang="fa-IR" dirty="0" smtClean="0">
                <a:cs typeface="Nazanin" pitchFamily="2" charset="-78"/>
              </a:rPr>
              <a:t>حاضرين </a:t>
            </a:r>
            <a:r>
              <a:rPr lang="fa-IR" dirty="0" smtClean="0">
                <a:cs typeface="Nazanin" pitchFamily="2" charset="-78"/>
              </a:rPr>
              <a:t>و </a:t>
            </a:r>
            <a:r>
              <a:rPr lang="fa-IR" dirty="0" smtClean="0">
                <a:cs typeface="Nazanin" pitchFamily="2" charset="-78"/>
              </a:rPr>
              <a:t>غايبين الزامي </a:t>
            </a:r>
            <a:r>
              <a:rPr lang="fa-IR" dirty="0" smtClean="0">
                <a:cs typeface="Nazanin" pitchFamily="2" charset="-78"/>
              </a:rPr>
              <a:t>است.</a:t>
            </a:r>
          </a:p>
          <a:p>
            <a:pPr marL="109728" indent="0" algn="just">
              <a:buNone/>
            </a:pPr>
            <a:r>
              <a:rPr lang="fa-IR" dirty="0" smtClean="0">
                <a:cs typeface="Nazanin" pitchFamily="2" charset="-78"/>
              </a:rPr>
              <a:t> </a:t>
            </a:r>
            <a:endParaRPr lang="en-US" dirty="0">
              <a:cs typeface="Nazanin" pitchFamily="2" charset="-78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effectLst/>
                <a:cs typeface="Nazanin" pitchFamily="2" charset="-78"/>
              </a:rPr>
              <a:t>نکاتي </a:t>
            </a:r>
            <a:r>
              <a:rPr lang="fa-IR" sz="4000" dirty="0" smtClean="0">
                <a:solidFill>
                  <a:schemeClr val="tx1"/>
                </a:solidFill>
                <a:effectLst/>
                <a:cs typeface="Nazanin" pitchFamily="2" charset="-78"/>
              </a:rPr>
              <a:t>در مورد </a:t>
            </a:r>
            <a:r>
              <a:rPr lang="fa-IR" sz="4000" dirty="0" smtClean="0">
                <a:solidFill>
                  <a:schemeClr val="tx1"/>
                </a:solidFill>
                <a:effectLst/>
                <a:cs typeface="Nazanin" pitchFamily="2" charset="-78"/>
              </a:rPr>
              <a:t>تهيه </a:t>
            </a:r>
            <a:r>
              <a:rPr lang="fa-IR" sz="4000" dirty="0" smtClean="0">
                <a:solidFill>
                  <a:schemeClr val="tx1"/>
                </a:solidFill>
                <a:effectLst/>
                <a:cs typeface="Nazanin" pitchFamily="2" charset="-78"/>
              </a:rPr>
              <a:t>صورتجلسات</a:t>
            </a:r>
            <a:endParaRPr lang="fa-IR" sz="4000" dirty="0">
              <a:solidFill>
                <a:schemeClr val="tx1"/>
              </a:solidFill>
              <a:effectLst/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92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2357430"/>
          <a:ext cx="8229600" cy="41805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97224"/>
                <a:gridCol w="4905340"/>
                <a:gridCol w="860102"/>
                <a:gridCol w="869626"/>
                <a:gridCol w="897308"/>
              </a:tblGrid>
              <a:tr h="580074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رديف</a:t>
                      </a:r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موارد بند ب (هر رديف 2 امتياز)</a:t>
                      </a:r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بلي</a:t>
                      </a:r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خير</a:t>
                      </a:r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امتياز</a:t>
                      </a:r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0074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دستور كار جلسه فعلي نوشته شده است.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80074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دستور كار جلسه با اهداف پيش بيني شده سال مطابقت مي نمايد.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80074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دستوركار جلسه آتي نوشته شده است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80074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دستور كار جلسه فعلي با دستور كار جلسه آتي ثبت شده در صورتجلسه و قبل  مطابقت مي نمايد.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80074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در صورت وقوع موارد ويژه و ضرورت طرح در دستوركار جلسه ،علت موضوع در تصميمات متخذه ثبت گرديده است.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80074">
                <a:tc gridSpan="4"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جمع </a:t>
                      </a:r>
                      <a:r>
                        <a:rPr lang="fa-IR" dirty="0" smtClean="0"/>
                        <a:t>امتياز</a:t>
                      </a:r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2000" dirty="0" smtClean="0">
                <a:effectLst/>
                <a:cs typeface="Nazanin" pitchFamily="2" charset="-78"/>
              </a:rPr>
              <a:t>ادامه</a:t>
            </a:r>
            <a:r>
              <a:rPr lang="fa-IR" sz="4000" dirty="0" smtClean="0">
                <a:effectLst/>
                <a:cs typeface="Nazanin" pitchFamily="2" charset="-78"/>
              </a:rPr>
              <a:t> چک </a:t>
            </a:r>
            <a:r>
              <a:rPr lang="fa-IR" sz="4000" dirty="0" smtClean="0">
                <a:effectLst/>
                <a:cs typeface="Nazanin" pitchFamily="2" charset="-78"/>
              </a:rPr>
              <a:t>ليست ارزيابي کمّي</a:t>
            </a:r>
            <a:endParaRPr lang="fa-IR" sz="4000" dirty="0">
              <a:effectLst/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43054"/>
          <a:ext cx="8229600" cy="49292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36306"/>
                <a:gridCol w="5432070"/>
                <a:gridCol w="657220"/>
                <a:gridCol w="657220"/>
                <a:gridCol w="746784"/>
              </a:tblGrid>
              <a:tr h="410768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رديف</a:t>
                      </a:r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موارد بند ب (هر رديف 3 امتياز)</a:t>
                      </a:r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بلي</a:t>
                      </a:r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خير</a:t>
                      </a:r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امتياز</a:t>
                      </a:r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0768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پيگيري مصوبات جلسه قبل بر اساس زمان ارائه اقدامات ثبت شده صورت گرفته است.</a:t>
                      </a:r>
                      <a:endParaRPr lang="fa-I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10768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تصميمات اتخاذ شده بر اساس اهداف پيش بيني شده سال تنظيم شده است.</a:t>
                      </a:r>
                      <a:endParaRPr lang="fa-I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10768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انتخاب دبير كميته بسته به نوع پيامدها و فعاليت كميته بيمارستاني صورت گرفته است.</a:t>
                      </a:r>
                      <a:endParaRPr lang="fa-I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10768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تركيب اعضاي شركت كننده منطبق با دستورالعمل موجود مي باشد.</a:t>
                      </a:r>
                      <a:endParaRPr lang="fa-I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10768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جهت مصوبات اجرا نشده ،مجددا در جلسه حاضر برنامه ريزي شده است.</a:t>
                      </a:r>
                      <a:endParaRPr lang="fa-I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10768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مصوبات جلسه با دستور كار جلسه مطابقت دارد.</a:t>
                      </a:r>
                      <a:endParaRPr lang="fa-I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10768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مصوبات جلسه به صورت خلاصه و كليدي نوشته شده است.</a:t>
                      </a:r>
                      <a:endParaRPr lang="fa-I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10768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تقسيم كار بين اعضا كميته انجام شده و وظايف هر يك مشخص شده است.</a:t>
                      </a:r>
                      <a:endParaRPr lang="fa-I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10768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زمان ارائه اقدامات جهت هر مصوبه ثبت گرديده است.</a:t>
                      </a:r>
                      <a:endParaRPr lang="fa-I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10768">
                <a:tc gridSpan="4">
                  <a:txBody>
                    <a:bodyPr/>
                    <a:lstStyle/>
                    <a:p>
                      <a:pPr rtl="1"/>
                      <a:r>
                        <a:rPr lang="fa-IR" sz="1400" dirty="0" smtClean="0"/>
                        <a:t>جمع </a:t>
                      </a:r>
                      <a:r>
                        <a:rPr lang="fa-IR" sz="1400" dirty="0" smtClean="0"/>
                        <a:t>امتياز</a:t>
                      </a:r>
                      <a:endParaRPr lang="fa-I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10768">
                <a:tc gridSpan="4">
                  <a:txBody>
                    <a:bodyPr/>
                    <a:lstStyle/>
                    <a:p>
                      <a:pPr rtl="1"/>
                      <a:r>
                        <a:rPr lang="fa-IR" sz="1400" dirty="0" smtClean="0"/>
                        <a:t>درصد</a:t>
                      </a:r>
                      <a:endParaRPr lang="fa-I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2000" dirty="0" smtClean="0">
                <a:effectLst/>
                <a:cs typeface="Nazanin" pitchFamily="2" charset="-78"/>
              </a:rPr>
              <a:t>ادامه</a:t>
            </a:r>
            <a:r>
              <a:rPr lang="fa-IR" sz="4000" dirty="0" smtClean="0">
                <a:effectLst/>
                <a:cs typeface="Nazanin" pitchFamily="2" charset="-78"/>
              </a:rPr>
              <a:t> چک </a:t>
            </a:r>
            <a:r>
              <a:rPr lang="fa-IR" sz="4000" dirty="0" smtClean="0">
                <a:effectLst/>
                <a:cs typeface="Nazanin" pitchFamily="2" charset="-78"/>
              </a:rPr>
              <a:t>ليست ارزيابي کمّي</a:t>
            </a:r>
            <a:endParaRPr lang="fa-IR" sz="4000" dirty="0">
              <a:effectLst/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55007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4977059"/>
            <a:ext cx="5257808" cy="178595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Nazanin" pitchFamily="2" charset="-78"/>
              </a:rPr>
              <a:t/>
            </a:r>
            <a:br>
              <a:rPr lang="fa-IR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Nazanin" pitchFamily="2" charset="-78"/>
              </a:rPr>
            </a:br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Nazanin" pitchFamily="2" charset="-78"/>
              </a:rPr>
              <a:t/>
            </a:r>
            <a:b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Nazanin" pitchFamily="2" charset="-78"/>
              </a:rPr>
            </a:br>
            <a:r>
              <a:rPr lang="fa-IR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Nazanin" pitchFamily="2" charset="-78"/>
              </a:rPr>
              <a:t>با تشکر از حسن توجه شما</a:t>
            </a:r>
            <a:br>
              <a:rPr lang="fa-IR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Nazanin" pitchFamily="2" charset="-78"/>
              </a:rPr>
            </a:br>
            <a:r>
              <a:rPr lang="fa-IR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Nazanin" pitchFamily="2" charset="-78"/>
              </a:rPr>
              <a:t> </a:t>
            </a:r>
            <a:br>
              <a:rPr lang="fa-IR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Nazanin" pitchFamily="2" charset="-78"/>
              </a:rPr>
            </a:br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Nazanin" pitchFamily="2" charset="-78"/>
              </a:rPr>
              <a:t/>
            </a:r>
            <a:b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Nazanin" pitchFamily="2" charset="-78"/>
              </a:rPr>
            </a:br>
            <a:endParaRPr lang="en-US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Nazanin" pitchFamily="2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04664"/>
            <a:ext cx="4525962" cy="4525962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Callout 6"/>
          <p:cNvSpPr/>
          <p:nvPr/>
        </p:nvSpPr>
        <p:spPr>
          <a:xfrm>
            <a:off x="1897138" y="39814"/>
            <a:ext cx="7215206" cy="3143248"/>
          </a:xfrm>
          <a:prstGeom prst="wedgeEllipseCallout">
            <a:avLst>
              <a:gd name="adj1" fmla="val -46820"/>
              <a:gd name="adj2" fmla="val 8456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Documents and Settings\a.sheykh\My Documents\My Pictures\کمیته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286232"/>
            <a:ext cx="4572032" cy="257176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500430" y="908720"/>
            <a:ext cx="36086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600" b="1" dirty="0" smtClean="0">
                <a:solidFill>
                  <a:schemeClr val="bg2">
                    <a:lumMod val="10000"/>
                  </a:schemeClr>
                </a:solidFill>
                <a:cs typeface="Nazanin" pitchFamily="2" charset="-78"/>
              </a:rPr>
              <a:t>کميته هاي بيمارستاني </a:t>
            </a:r>
            <a:r>
              <a:rPr lang="fa-IR" sz="3600" b="1" dirty="0" smtClean="0">
                <a:solidFill>
                  <a:schemeClr val="bg2">
                    <a:lumMod val="10000"/>
                  </a:schemeClr>
                </a:solidFill>
                <a:cs typeface="Nazanin" pitchFamily="2" charset="-78"/>
              </a:rPr>
              <a:t>در </a:t>
            </a:r>
            <a:r>
              <a:rPr lang="fa-IR" sz="3600" b="1" dirty="0" smtClean="0">
                <a:solidFill>
                  <a:schemeClr val="bg2">
                    <a:lumMod val="10000"/>
                  </a:schemeClr>
                </a:solidFill>
                <a:cs typeface="Nazanin" pitchFamily="2" charset="-78"/>
              </a:rPr>
              <a:t>الگوي اعتباربخشي</a:t>
            </a:r>
            <a:endParaRPr lang="fa-IR" sz="3600" b="1" dirty="0" smtClean="0">
              <a:solidFill>
                <a:schemeClr val="bg2">
                  <a:lumMod val="10000"/>
                </a:schemeClr>
              </a:solidFill>
              <a:cs typeface="Nazanin" pitchFamily="2" charset="-78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1857364"/>
            <a:ext cx="8643998" cy="27860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3400" b="0" dirty="0" smtClean="0">
                <a:cs typeface="Nazanin" pitchFamily="2" charset="-78"/>
              </a:rPr>
              <a:t/>
            </a:r>
            <a:br>
              <a:rPr lang="fa-IR" sz="3400" b="0" dirty="0" smtClean="0">
                <a:cs typeface="Nazanin" pitchFamily="2" charset="-78"/>
              </a:rPr>
            </a:br>
            <a:r>
              <a:rPr lang="fa-IR" sz="3000" b="0" dirty="0" smtClean="0">
                <a:effectLst/>
                <a:cs typeface="Nazanin" pitchFamily="2" charset="-78"/>
              </a:rPr>
              <a:t>1- </a:t>
            </a:r>
            <a:r>
              <a:rPr lang="fa-IR" sz="3000" b="0" dirty="0" smtClean="0">
                <a:effectLst/>
                <a:cs typeface="Nazanin" pitchFamily="2" charset="-78"/>
              </a:rPr>
              <a:t>کميته </a:t>
            </a:r>
            <a:r>
              <a:rPr lang="fa-IR" sz="3000" b="0" dirty="0" smtClean="0">
                <a:effectLst/>
                <a:cs typeface="Nazanin" pitchFamily="2" charset="-78"/>
              </a:rPr>
              <a:t>ها </a:t>
            </a:r>
            <a:r>
              <a:rPr lang="fa-IR" sz="3000" b="0" dirty="0" smtClean="0">
                <a:effectLst/>
                <a:cs typeface="Nazanin" pitchFamily="2" charset="-78"/>
              </a:rPr>
              <a:t>بازوهاي مشورتي </a:t>
            </a:r>
            <a:r>
              <a:rPr lang="fa-IR" sz="3000" b="0" dirty="0" smtClean="0">
                <a:effectLst/>
                <a:cs typeface="Nazanin" pitchFamily="2" charset="-78"/>
              </a:rPr>
              <a:t>و </a:t>
            </a:r>
            <a:r>
              <a:rPr lang="fa-IR" sz="3000" b="0" dirty="0" smtClean="0">
                <a:effectLst/>
                <a:cs typeface="Nazanin" pitchFamily="2" charset="-78"/>
              </a:rPr>
              <a:t>تصميم گيري رئيس </a:t>
            </a:r>
            <a:r>
              <a:rPr lang="fa-IR" sz="3000" b="0" dirty="0" smtClean="0">
                <a:effectLst/>
                <a:cs typeface="Nazanin" pitchFamily="2" charset="-78"/>
              </a:rPr>
              <a:t>و </a:t>
            </a:r>
            <a:r>
              <a:rPr lang="fa-IR" sz="3000" b="0" dirty="0" smtClean="0">
                <a:effectLst/>
                <a:cs typeface="Nazanin" pitchFamily="2" charset="-78"/>
              </a:rPr>
              <a:t>مدير بيمارستان </a:t>
            </a:r>
            <a:r>
              <a:rPr lang="fa-IR" sz="3000" b="0" dirty="0" smtClean="0">
                <a:effectLst/>
                <a:cs typeface="Nazanin" pitchFamily="2" charset="-78"/>
              </a:rPr>
              <a:t/>
            </a:r>
            <a:br>
              <a:rPr lang="fa-IR" sz="3000" b="0" dirty="0" smtClean="0">
                <a:effectLst/>
                <a:cs typeface="Nazanin" pitchFamily="2" charset="-78"/>
              </a:rPr>
            </a:br>
            <a:r>
              <a:rPr lang="fa-IR" sz="3000" b="0" dirty="0" smtClean="0">
                <a:effectLst/>
                <a:cs typeface="Nazanin" pitchFamily="2" charset="-78"/>
              </a:rPr>
              <a:t>هستند </a:t>
            </a:r>
            <a:r>
              <a:rPr lang="fa-IR" sz="3000" b="0" dirty="0" smtClean="0">
                <a:effectLst/>
                <a:cs typeface="Nazanin" pitchFamily="2" charset="-78"/>
              </a:rPr>
              <a:t>.</a:t>
            </a:r>
            <a:br>
              <a:rPr lang="fa-IR" sz="3000" b="0" dirty="0" smtClean="0">
                <a:effectLst/>
                <a:cs typeface="Nazanin" pitchFamily="2" charset="-78"/>
              </a:rPr>
            </a:br>
            <a:r>
              <a:rPr lang="fa-IR" sz="3000" b="0" dirty="0" smtClean="0">
                <a:effectLst/>
                <a:cs typeface="Nazanin" pitchFamily="2" charset="-78"/>
              </a:rPr>
              <a:t>2- </a:t>
            </a:r>
            <a:r>
              <a:rPr lang="fa-IR" sz="3000" b="0" dirty="0" smtClean="0">
                <a:effectLst/>
                <a:cs typeface="Nazanin" pitchFamily="2" charset="-78"/>
              </a:rPr>
              <a:t>کميته </a:t>
            </a:r>
            <a:r>
              <a:rPr lang="fa-IR" sz="3000" b="0" dirty="0" smtClean="0">
                <a:effectLst/>
                <a:cs typeface="Nazanin" pitchFamily="2" charset="-78"/>
              </a:rPr>
              <a:t>ها بعنوان اتاق فکر </a:t>
            </a:r>
            <a:r>
              <a:rPr lang="fa-IR" sz="3000" b="0" dirty="0" smtClean="0">
                <a:effectLst/>
                <a:cs typeface="Nazanin" pitchFamily="2" charset="-78"/>
              </a:rPr>
              <a:t>بيمارستان </a:t>
            </a:r>
            <a:r>
              <a:rPr lang="fa-IR" sz="3000" b="0" dirty="0" smtClean="0">
                <a:effectLst/>
                <a:cs typeface="Nazanin" pitchFamily="2" charset="-78"/>
              </a:rPr>
              <a:t>هستند.</a:t>
            </a:r>
            <a:br>
              <a:rPr lang="fa-IR" sz="3000" b="0" dirty="0" smtClean="0">
                <a:effectLst/>
                <a:cs typeface="Nazanin" pitchFamily="2" charset="-78"/>
              </a:rPr>
            </a:br>
            <a:r>
              <a:rPr lang="fa-IR" sz="3000" b="0" dirty="0" smtClean="0">
                <a:effectLst/>
                <a:cs typeface="Nazanin" pitchFamily="2" charset="-78"/>
              </a:rPr>
              <a:t>3-کميته </a:t>
            </a:r>
            <a:r>
              <a:rPr lang="fa-IR" sz="3000" b="0" dirty="0" smtClean="0">
                <a:effectLst/>
                <a:cs typeface="Nazanin" pitchFamily="2" charset="-78"/>
              </a:rPr>
              <a:t>ها برنامه </a:t>
            </a:r>
            <a:r>
              <a:rPr lang="fa-IR" sz="3000" b="0" dirty="0" smtClean="0">
                <a:effectLst/>
                <a:cs typeface="Nazanin" pitchFamily="2" charset="-78"/>
              </a:rPr>
              <a:t>ريزي سازماندهي </a:t>
            </a:r>
            <a:r>
              <a:rPr lang="fa-IR" sz="3000" b="0" dirty="0" smtClean="0">
                <a:effectLst/>
                <a:cs typeface="Nazanin" pitchFamily="2" charset="-78"/>
              </a:rPr>
              <a:t>و </a:t>
            </a:r>
            <a:r>
              <a:rPr lang="fa-IR" sz="3000" b="0" dirty="0" smtClean="0">
                <a:effectLst/>
                <a:cs typeface="Nazanin" pitchFamily="2" charset="-78"/>
              </a:rPr>
              <a:t>هماهنگي فعاليت هاي بيمارستاني </a:t>
            </a:r>
            <a:r>
              <a:rPr lang="fa-IR" sz="3000" b="0" dirty="0" smtClean="0">
                <a:effectLst/>
                <a:cs typeface="Nazanin" pitchFamily="2" charset="-78"/>
              </a:rPr>
              <a:t>را انجام </a:t>
            </a:r>
            <a:r>
              <a:rPr lang="fa-IR" sz="3000" b="0" dirty="0" smtClean="0">
                <a:effectLst/>
                <a:cs typeface="Nazanin" pitchFamily="2" charset="-78"/>
              </a:rPr>
              <a:t>مي </a:t>
            </a:r>
            <a:r>
              <a:rPr lang="fa-IR" sz="3000" b="0" dirty="0" smtClean="0">
                <a:effectLst/>
                <a:cs typeface="Nazanin" pitchFamily="2" charset="-78"/>
              </a:rPr>
              <a:t>دهند.</a:t>
            </a:r>
            <a:r>
              <a:rPr lang="en-US" dirty="0" smtClean="0">
                <a:cs typeface="Nazanin" pitchFamily="2" charset="-78"/>
              </a:rPr>
              <a:t/>
            </a:r>
            <a:br>
              <a:rPr lang="en-US" dirty="0" smtClean="0">
                <a:cs typeface="Nazanin" pitchFamily="2" charset="-78"/>
              </a:rPr>
            </a:br>
            <a:r>
              <a:rPr lang="fa-IR" dirty="0" smtClean="0">
                <a:cs typeface="Nazanin" pitchFamily="2" charset="-78"/>
              </a:rPr>
              <a:t/>
            </a:r>
            <a:br>
              <a:rPr lang="fa-IR" dirty="0" smtClean="0">
                <a:cs typeface="Nazanin" pitchFamily="2" charset="-78"/>
              </a:rPr>
            </a:br>
            <a:endParaRPr lang="en-US" dirty="0">
              <a:cs typeface="Nazanin" pitchFamily="2" charset="-78"/>
            </a:endParaRPr>
          </a:p>
        </p:txBody>
      </p:sp>
      <p:pic>
        <p:nvPicPr>
          <p:cNvPr id="1026" name="Picture 2" descr="F:\imagesCAQUHXC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929198"/>
            <a:ext cx="2804322" cy="192880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85720" y="142852"/>
            <a:ext cx="8572560" cy="1428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4000" b="1" dirty="0" smtClean="0">
                <a:cs typeface="Nazanin" pitchFamily="2" charset="-78"/>
              </a:rPr>
              <a:t>نقش </a:t>
            </a:r>
            <a:r>
              <a:rPr lang="fa-IR" sz="4000" b="1" dirty="0" smtClean="0">
                <a:cs typeface="Nazanin" pitchFamily="2" charset="-78"/>
              </a:rPr>
              <a:t>کميته هاي بيمارستاني</a:t>
            </a:r>
            <a:endParaRPr lang="fa-IR" sz="4000" b="1" dirty="0">
              <a:cs typeface="Nazanin" pitchFamily="2" charset="-78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1714488"/>
            <a:ext cx="8534752" cy="30003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2800" b="0" dirty="0" smtClean="0">
                <a:effectLst/>
                <a:cs typeface="Nazanin" pitchFamily="2" charset="-78"/>
              </a:rPr>
              <a:t>4- </a:t>
            </a:r>
            <a:r>
              <a:rPr lang="fa-IR" sz="2800" b="0" dirty="0" smtClean="0">
                <a:effectLst/>
                <a:cs typeface="Nazanin" pitchFamily="2" charset="-78"/>
              </a:rPr>
              <a:t>کميته </a:t>
            </a:r>
            <a:r>
              <a:rPr lang="fa-IR" sz="2800" b="0" dirty="0" smtClean="0">
                <a:effectLst/>
                <a:cs typeface="Nazanin" pitchFamily="2" charset="-78"/>
              </a:rPr>
              <a:t>ها </a:t>
            </a:r>
            <a:r>
              <a:rPr lang="fa-IR" sz="2800" b="0" dirty="0" smtClean="0">
                <a:effectLst/>
                <a:cs typeface="Nazanin" pitchFamily="2" charset="-78"/>
              </a:rPr>
              <a:t>ايجاد زمينه </a:t>
            </a:r>
            <a:r>
              <a:rPr lang="fa-IR" sz="2800" b="0" dirty="0" smtClean="0">
                <a:effectLst/>
                <a:cs typeface="Nazanin" pitchFamily="2" charset="-78"/>
              </a:rPr>
              <a:t>جهت مشارکت </a:t>
            </a:r>
            <a:r>
              <a:rPr lang="fa-IR" sz="2800" b="0" dirty="0" smtClean="0">
                <a:effectLst/>
                <a:cs typeface="Nazanin" pitchFamily="2" charset="-78"/>
              </a:rPr>
              <a:t>فعال </a:t>
            </a:r>
            <a:r>
              <a:rPr lang="fa-IR" sz="2800" b="0" dirty="0" smtClean="0">
                <a:effectLst/>
                <a:cs typeface="Nazanin" pitchFamily="2" charset="-78"/>
              </a:rPr>
              <a:t>پرسنل </a:t>
            </a:r>
            <a:r>
              <a:rPr lang="fa-IR" sz="2800" b="0" dirty="0" smtClean="0">
                <a:effectLst/>
                <a:cs typeface="Nazanin" pitchFamily="2" charset="-78"/>
              </a:rPr>
              <a:t>مي </a:t>
            </a:r>
            <a:r>
              <a:rPr lang="fa-IR" sz="2800" b="0" dirty="0" smtClean="0">
                <a:effectLst/>
                <a:cs typeface="Nazanin" pitchFamily="2" charset="-78"/>
              </a:rPr>
              <a:t>کنند</a:t>
            </a:r>
            <a:r>
              <a:rPr lang="fa-IR" sz="2800" b="0" dirty="0" smtClean="0">
                <a:effectLst/>
                <a:cs typeface="Nazanin" pitchFamily="2" charset="-78"/>
              </a:rPr>
              <a:t>.</a:t>
            </a:r>
            <a:r>
              <a:rPr lang="fa-IR" sz="2800" b="0" dirty="0" smtClean="0">
                <a:effectLst/>
                <a:cs typeface="Nazanin" pitchFamily="2" charset="-78"/>
              </a:rPr>
              <a:t/>
            </a:r>
            <a:br>
              <a:rPr lang="fa-IR" sz="2800" b="0" dirty="0" smtClean="0">
                <a:effectLst/>
                <a:cs typeface="Nazanin" pitchFamily="2" charset="-78"/>
              </a:rPr>
            </a:br>
            <a:r>
              <a:rPr lang="fa-IR" sz="2800" b="0" dirty="0" smtClean="0">
                <a:effectLst/>
                <a:cs typeface="Nazanin" pitchFamily="2" charset="-78"/>
              </a:rPr>
              <a:t>5- </a:t>
            </a:r>
            <a:r>
              <a:rPr lang="fa-IR" sz="2800" b="0" dirty="0" smtClean="0">
                <a:effectLst/>
                <a:cs typeface="Nazanin" pitchFamily="2" charset="-78"/>
              </a:rPr>
              <a:t>کميته </a:t>
            </a:r>
            <a:r>
              <a:rPr lang="fa-IR" sz="2800" b="0" dirty="0" smtClean="0">
                <a:effectLst/>
                <a:cs typeface="Nazanin" pitchFamily="2" charset="-78"/>
              </a:rPr>
              <a:t>ها بازتاب </a:t>
            </a:r>
            <a:r>
              <a:rPr lang="fa-IR" sz="2800" b="0" dirty="0" smtClean="0">
                <a:effectLst/>
                <a:cs typeface="Nazanin" pitchFamily="2" charset="-78"/>
              </a:rPr>
              <a:t>فعاليتهاي بيمارستان </a:t>
            </a:r>
            <a:r>
              <a:rPr lang="fa-IR" sz="2800" b="0" dirty="0" smtClean="0">
                <a:effectLst/>
                <a:cs typeface="Nazanin" pitchFamily="2" charset="-78"/>
              </a:rPr>
              <a:t>بشمار </a:t>
            </a:r>
            <a:r>
              <a:rPr lang="fa-IR" sz="2800" b="0" dirty="0" smtClean="0">
                <a:effectLst/>
                <a:cs typeface="Nazanin" pitchFamily="2" charset="-78"/>
              </a:rPr>
              <a:t>مي آيند</a:t>
            </a:r>
            <a:r>
              <a:rPr lang="fa-IR" sz="2800" b="0" dirty="0" smtClean="0">
                <a:effectLst/>
                <a:cs typeface="Nazanin" pitchFamily="2" charset="-78"/>
              </a:rPr>
              <a:t>.</a:t>
            </a:r>
            <a:br>
              <a:rPr lang="fa-IR" sz="2800" b="0" dirty="0" smtClean="0">
                <a:effectLst/>
                <a:cs typeface="Nazanin" pitchFamily="2" charset="-78"/>
              </a:rPr>
            </a:br>
            <a:r>
              <a:rPr lang="fa-IR" sz="2800" b="0" dirty="0" smtClean="0">
                <a:effectLst/>
                <a:cs typeface="Nazanin" pitchFamily="2" charset="-78"/>
              </a:rPr>
              <a:t>6- </a:t>
            </a:r>
            <a:r>
              <a:rPr lang="fa-IR" sz="2800" b="0" dirty="0" smtClean="0">
                <a:effectLst/>
                <a:cs typeface="Nazanin" pitchFamily="2" charset="-78"/>
              </a:rPr>
              <a:t>کميته </a:t>
            </a:r>
            <a:r>
              <a:rPr lang="fa-IR" sz="2800" b="0" dirty="0" smtClean="0">
                <a:effectLst/>
                <a:cs typeface="Nazanin" pitchFamily="2" charset="-78"/>
              </a:rPr>
              <a:t>ها محل </a:t>
            </a:r>
            <a:r>
              <a:rPr lang="fa-IR" sz="2800" b="0" dirty="0" smtClean="0">
                <a:effectLst/>
                <a:cs typeface="Nazanin" pitchFamily="2" charset="-78"/>
              </a:rPr>
              <a:t>تصميم گيري </a:t>
            </a:r>
            <a:r>
              <a:rPr lang="fa-IR" sz="2800" b="0" dirty="0" smtClean="0">
                <a:effectLst/>
                <a:cs typeface="Nazanin" pitchFamily="2" charset="-78"/>
              </a:rPr>
              <a:t>گروه </a:t>
            </a:r>
            <a:r>
              <a:rPr lang="fa-IR" sz="2800" b="0" dirty="0" smtClean="0">
                <a:effectLst/>
                <a:cs typeface="Nazanin" pitchFamily="2" charset="-78"/>
              </a:rPr>
              <a:t>هاي </a:t>
            </a:r>
            <a:r>
              <a:rPr lang="fa-IR" sz="2800" b="0" dirty="0" smtClean="0">
                <a:effectLst/>
                <a:cs typeface="Nazanin" pitchFamily="2" charset="-78"/>
              </a:rPr>
              <a:t>مختلف </a:t>
            </a:r>
            <a:r>
              <a:rPr lang="fa-IR" sz="2800" b="0" dirty="0" smtClean="0">
                <a:effectLst/>
                <a:cs typeface="Nazanin" pitchFamily="2" charset="-78"/>
              </a:rPr>
              <a:t>مي </a:t>
            </a:r>
            <a:r>
              <a:rPr lang="fa-IR" sz="2800" b="0" dirty="0" smtClean="0">
                <a:effectLst/>
                <a:cs typeface="Nazanin" pitchFamily="2" charset="-78"/>
              </a:rPr>
              <a:t>باشند.</a:t>
            </a:r>
            <a:br>
              <a:rPr lang="fa-IR" sz="2800" b="0" dirty="0" smtClean="0">
                <a:effectLst/>
                <a:cs typeface="Nazanin" pitchFamily="2" charset="-78"/>
              </a:rPr>
            </a:br>
            <a:r>
              <a:rPr lang="fa-IR" sz="2800" b="0" dirty="0" smtClean="0">
                <a:effectLst/>
                <a:cs typeface="Nazanin" pitchFamily="2" charset="-78"/>
              </a:rPr>
              <a:t>7- </a:t>
            </a:r>
            <a:r>
              <a:rPr lang="fa-IR" sz="2800" b="0" dirty="0" smtClean="0">
                <a:effectLst/>
                <a:cs typeface="Nazanin" pitchFamily="2" charset="-78"/>
              </a:rPr>
              <a:t>کميته </a:t>
            </a:r>
            <a:r>
              <a:rPr lang="fa-IR" sz="2800" b="0" dirty="0" smtClean="0">
                <a:effectLst/>
                <a:cs typeface="Nazanin" pitchFamily="2" charset="-78"/>
              </a:rPr>
              <a:t>ها محور </a:t>
            </a:r>
            <a:r>
              <a:rPr lang="fa-IR" sz="2800" b="0" dirty="0" smtClean="0">
                <a:effectLst/>
                <a:cs typeface="Nazanin" pitchFamily="2" charset="-78"/>
              </a:rPr>
              <a:t>هدايت بيمارستانها </a:t>
            </a:r>
            <a:r>
              <a:rPr lang="fa-IR" sz="2800" b="0" dirty="0" smtClean="0">
                <a:effectLst/>
                <a:cs typeface="Nazanin" pitchFamily="2" charset="-78"/>
              </a:rPr>
              <a:t>هستند.</a:t>
            </a:r>
            <a:r>
              <a:rPr lang="fa-IR" dirty="0" smtClean="0">
                <a:cs typeface="Nazanin" pitchFamily="2" charset="-78"/>
              </a:rPr>
              <a:t/>
            </a:r>
            <a:br>
              <a:rPr lang="fa-IR" dirty="0" smtClean="0">
                <a:cs typeface="Nazanin" pitchFamily="2" charset="-78"/>
              </a:rPr>
            </a:br>
            <a:endParaRPr lang="fa-IR" dirty="0">
              <a:cs typeface="Nazanin" pitchFamily="2" charset="-78"/>
            </a:endParaRPr>
          </a:p>
        </p:txBody>
      </p:sp>
      <p:pic>
        <p:nvPicPr>
          <p:cNvPr id="2053" name="Picture 5" descr="C:\Documents and Settings\a.sheykh\My Documents\My Pictures\کمیته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572008"/>
            <a:ext cx="3429024" cy="228599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85720" y="142852"/>
            <a:ext cx="8572560" cy="12858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cs typeface="Nazanin" pitchFamily="2" charset="-78"/>
              </a:rPr>
              <a:t>ادامه</a:t>
            </a:r>
            <a:r>
              <a:rPr lang="fa-IR" sz="4000" b="1" dirty="0" smtClean="0">
                <a:cs typeface="Nazanin" pitchFamily="2" charset="-78"/>
              </a:rPr>
              <a:t>  نقش </a:t>
            </a:r>
            <a:r>
              <a:rPr lang="fa-IR" sz="4000" b="1" dirty="0" smtClean="0">
                <a:cs typeface="Nazanin" pitchFamily="2" charset="-78"/>
              </a:rPr>
              <a:t>کميته هاي بيمارستاني</a:t>
            </a:r>
            <a:endParaRPr lang="fa-IR" sz="4000" b="1" dirty="0">
              <a:cs typeface="Nazanin" pitchFamily="2" charset="-78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924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a-IR" dirty="0" smtClean="0">
                <a:cs typeface="Nazanin" pitchFamily="2" charset="-78"/>
              </a:rPr>
              <a:t>1- انتشار اخبار </a:t>
            </a:r>
            <a:r>
              <a:rPr lang="fa-IR" dirty="0" smtClean="0">
                <a:cs typeface="Nazanin" pitchFamily="2" charset="-78"/>
              </a:rPr>
              <a:t>کميته </a:t>
            </a:r>
            <a:r>
              <a:rPr lang="fa-IR" dirty="0" smtClean="0">
                <a:cs typeface="Nazanin" pitchFamily="2" charset="-78"/>
              </a:rPr>
              <a:t>ها</a:t>
            </a:r>
          </a:p>
          <a:p>
            <a:pPr>
              <a:buNone/>
            </a:pPr>
            <a:r>
              <a:rPr lang="fa-IR" dirty="0" smtClean="0">
                <a:cs typeface="Nazanin" pitchFamily="2" charset="-78"/>
              </a:rPr>
              <a:t>2- ابلاغ اعضاء </a:t>
            </a:r>
            <a:r>
              <a:rPr lang="fa-IR" dirty="0" smtClean="0">
                <a:cs typeface="Nazanin" pitchFamily="2" charset="-78"/>
              </a:rPr>
              <a:t>کميته </a:t>
            </a:r>
            <a:r>
              <a:rPr lang="fa-IR" dirty="0" smtClean="0">
                <a:cs typeface="Nazanin" pitchFamily="2" charset="-78"/>
              </a:rPr>
              <a:t>ها</a:t>
            </a:r>
          </a:p>
          <a:p>
            <a:pPr>
              <a:buNone/>
            </a:pPr>
            <a:r>
              <a:rPr lang="fa-IR" dirty="0" smtClean="0">
                <a:cs typeface="Nazanin" pitchFamily="2" charset="-78"/>
              </a:rPr>
              <a:t>3- مصوبات اجرا شده</a:t>
            </a:r>
          </a:p>
          <a:p>
            <a:pPr>
              <a:buNone/>
            </a:pPr>
            <a:r>
              <a:rPr lang="fa-IR" dirty="0" smtClean="0">
                <a:cs typeface="Nazanin" pitchFamily="2" charset="-78"/>
              </a:rPr>
              <a:t>4- مصوبات اجرا نشده و علل آن</a:t>
            </a:r>
          </a:p>
          <a:p>
            <a:pPr>
              <a:buNone/>
            </a:pPr>
            <a:r>
              <a:rPr lang="en-US" dirty="0">
                <a:cs typeface="Nazanin" pitchFamily="2" charset="-78"/>
              </a:rPr>
              <a:t>5</a:t>
            </a:r>
            <a:r>
              <a:rPr lang="fa-IR" dirty="0" smtClean="0">
                <a:cs typeface="Nazanin" pitchFamily="2" charset="-78"/>
              </a:rPr>
              <a:t>- </a:t>
            </a:r>
            <a:r>
              <a:rPr lang="fa-IR" dirty="0" smtClean="0">
                <a:cs typeface="Nazanin" pitchFamily="2" charset="-78"/>
              </a:rPr>
              <a:t>ليست </a:t>
            </a:r>
            <a:r>
              <a:rPr lang="fa-IR" dirty="0" smtClean="0">
                <a:cs typeface="Nazanin" pitchFamily="2" charset="-78"/>
              </a:rPr>
              <a:t>اعضاء هر </a:t>
            </a:r>
            <a:r>
              <a:rPr lang="fa-IR" dirty="0" smtClean="0">
                <a:cs typeface="Nazanin" pitchFamily="2" charset="-78"/>
              </a:rPr>
              <a:t>کميته </a:t>
            </a:r>
            <a:r>
              <a:rPr lang="fa-IR" dirty="0" smtClean="0">
                <a:cs typeface="Nazanin" pitchFamily="2" charset="-78"/>
              </a:rPr>
              <a:t>به انضمام </a:t>
            </a:r>
            <a:r>
              <a:rPr lang="fa-IR" dirty="0" smtClean="0">
                <a:cs typeface="Nazanin" pitchFamily="2" charset="-78"/>
              </a:rPr>
              <a:t>رويکردها</a:t>
            </a:r>
            <a:endParaRPr lang="fa-IR" dirty="0" smtClean="0">
              <a:cs typeface="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4000" dirty="0" smtClean="0">
                <a:effectLst/>
                <a:cs typeface="Nazanin" pitchFamily="2" charset="-78"/>
              </a:rPr>
              <a:t>شاخصهايي </a:t>
            </a:r>
            <a:r>
              <a:rPr lang="fa-IR" sz="4000" dirty="0" smtClean="0">
                <a:effectLst/>
                <a:cs typeface="Nazanin" pitchFamily="2" charset="-78"/>
              </a:rPr>
              <a:t>که </a:t>
            </a:r>
            <a:r>
              <a:rPr lang="fa-IR" sz="4000" dirty="0" smtClean="0">
                <a:effectLst/>
                <a:cs typeface="Nazanin" pitchFamily="2" charset="-78"/>
              </a:rPr>
              <a:t>بايد </a:t>
            </a:r>
            <a:r>
              <a:rPr lang="fa-IR" sz="4000" dirty="0" smtClean="0">
                <a:effectLst/>
                <a:cs typeface="Nazanin" pitchFamily="2" charset="-78"/>
              </a:rPr>
              <a:t>در مورد </a:t>
            </a:r>
            <a:r>
              <a:rPr lang="fa-IR" sz="4000" dirty="0" smtClean="0">
                <a:effectLst/>
                <a:cs typeface="Nazanin" pitchFamily="2" charset="-78"/>
              </a:rPr>
              <a:t>کميته </a:t>
            </a:r>
            <a:r>
              <a:rPr lang="fa-IR" sz="4000" dirty="0" smtClean="0">
                <a:effectLst/>
                <a:cs typeface="Nazanin" pitchFamily="2" charset="-78"/>
              </a:rPr>
              <a:t>ها مد نظر قرار </a:t>
            </a:r>
            <a:r>
              <a:rPr lang="fa-IR" sz="4000" dirty="0" smtClean="0">
                <a:effectLst/>
                <a:cs typeface="Nazanin" pitchFamily="2" charset="-78"/>
              </a:rPr>
              <a:t>گيرد</a:t>
            </a:r>
            <a:endParaRPr lang="fa-IR" sz="4000" dirty="0">
              <a:effectLst/>
              <a:cs typeface="Nazanin" pitchFamily="2" charset="-78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cs typeface="Nazanin" pitchFamily="2" charset="-78"/>
              </a:rPr>
              <a:t>6</a:t>
            </a:r>
            <a:r>
              <a:rPr lang="fa-IR" dirty="0" smtClean="0">
                <a:cs typeface="Nazanin" pitchFamily="2" charset="-78"/>
              </a:rPr>
              <a:t>- شرح </a:t>
            </a:r>
            <a:r>
              <a:rPr lang="fa-IR" dirty="0" smtClean="0">
                <a:cs typeface="Nazanin" pitchFamily="2" charset="-78"/>
              </a:rPr>
              <a:t>وظايف کميته </a:t>
            </a:r>
            <a:r>
              <a:rPr lang="fa-IR" dirty="0" smtClean="0">
                <a:cs typeface="Nazanin" pitchFamily="2" charset="-78"/>
              </a:rPr>
              <a:t>ها</a:t>
            </a:r>
          </a:p>
          <a:p>
            <a:pPr>
              <a:buNone/>
            </a:pPr>
            <a:r>
              <a:rPr lang="en-US" dirty="0" smtClean="0">
                <a:cs typeface="Nazanin" pitchFamily="2" charset="-78"/>
              </a:rPr>
              <a:t>7</a:t>
            </a:r>
            <a:r>
              <a:rPr lang="fa-IR" dirty="0" smtClean="0">
                <a:cs typeface="Nazanin" pitchFamily="2" charset="-78"/>
              </a:rPr>
              <a:t>- </a:t>
            </a:r>
            <a:r>
              <a:rPr lang="fa-IR" dirty="0" smtClean="0">
                <a:cs typeface="Nazanin" pitchFamily="2" charset="-78"/>
              </a:rPr>
              <a:t>دبير </a:t>
            </a:r>
            <a:r>
              <a:rPr lang="fa-IR" dirty="0" smtClean="0">
                <a:cs typeface="Nazanin" pitchFamily="2" charset="-78"/>
              </a:rPr>
              <a:t>هر </a:t>
            </a:r>
            <a:r>
              <a:rPr lang="fa-IR" dirty="0" smtClean="0">
                <a:cs typeface="Nazanin" pitchFamily="2" charset="-78"/>
              </a:rPr>
              <a:t>کميته </a:t>
            </a:r>
            <a:r>
              <a:rPr lang="fa-IR" dirty="0" smtClean="0">
                <a:cs typeface="Nazanin" pitchFamily="2" charset="-78"/>
              </a:rPr>
              <a:t>ابلاغ داشته باشد.</a:t>
            </a:r>
          </a:p>
          <a:p>
            <a:pPr>
              <a:buNone/>
            </a:pPr>
            <a:r>
              <a:rPr lang="en-US" dirty="0" smtClean="0">
                <a:cs typeface="Nazanin" pitchFamily="2" charset="-78"/>
              </a:rPr>
              <a:t>8</a:t>
            </a:r>
            <a:r>
              <a:rPr lang="fa-IR" dirty="0" smtClean="0">
                <a:cs typeface="Nazanin" pitchFamily="2" charset="-78"/>
              </a:rPr>
              <a:t>- صورتجلسات طبق فرمت </a:t>
            </a:r>
            <a:r>
              <a:rPr lang="fa-IR" dirty="0" smtClean="0">
                <a:cs typeface="Nazanin" pitchFamily="2" charset="-78"/>
              </a:rPr>
              <a:t>کميته </a:t>
            </a:r>
            <a:r>
              <a:rPr lang="fa-IR" dirty="0" smtClean="0">
                <a:cs typeface="Nazanin" pitchFamily="2" charset="-78"/>
              </a:rPr>
              <a:t>ها( به صورت </a:t>
            </a:r>
            <a:r>
              <a:rPr lang="fa-IR" dirty="0" smtClean="0">
                <a:cs typeface="Nazanin" pitchFamily="2" charset="-78"/>
              </a:rPr>
              <a:t>اخباري </a:t>
            </a:r>
            <a:r>
              <a:rPr lang="fa-IR" dirty="0" smtClean="0">
                <a:cs typeface="Nazanin" pitchFamily="2" charset="-78"/>
              </a:rPr>
              <a:t>نه </a:t>
            </a:r>
            <a:r>
              <a:rPr lang="fa-IR" dirty="0" smtClean="0">
                <a:cs typeface="Nazanin" pitchFamily="2" charset="-78"/>
              </a:rPr>
              <a:t>انشائي  </a:t>
            </a:r>
            <a:r>
              <a:rPr lang="fa-IR" dirty="0" smtClean="0">
                <a:cs typeface="Nazanin" pitchFamily="2" charset="-78"/>
              </a:rPr>
              <a:t>و موضوع و هدف هر </a:t>
            </a:r>
            <a:r>
              <a:rPr lang="fa-IR" dirty="0" smtClean="0">
                <a:cs typeface="Nazanin" pitchFamily="2" charset="-78"/>
              </a:rPr>
              <a:t>يک </a:t>
            </a:r>
            <a:r>
              <a:rPr lang="fa-IR" dirty="0" smtClean="0">
                <a:cs typeface="Nazanin" pitchFamily="2" charset="-78"/>
              </a:rPr>
              <a:t>از بندها مشخص و </a:t>
            </a:r>
            <a:r>
              <a:rPr lang="fa-IR" dirty="0" smtClean="0">
                <a:cs typeface="Nazanin" pitchFamily="2" charset="-78"/>
              </a:rPr>
              <a:t>گويا </a:t>
            </a:r>
            <a:r>
              <a:rPr lang="fa-IR" dirty="0" smtClean="0">
                <a:cs typeface="Nazanin" pitchFamily="2" charset="-78"/>
              </a:rPr>
              <a:t>باشد.)</a:t>
            </a:r>
          </a:p>
          <a:p>
            <a:pPr>
              <a:buNone/>
            </a:pPr>
            <a:r>
              <a:rPr lang="en-US" dirty="0" smtClean="0">
                <a:cs typeface="Nazanin" pitchFamily="2" charset="-78"/>
              </a:rPr>
              <a:t>9</a:t>
            </a:r>
            <a:r>
              <a:rPr lang="fa-IR" dirty="0" smtClean="0">
                <a:cs typeface="Nazanin" pitchFamily="2" charset="-78"/>
              </a:rPr>
              <a:t>- </a:t>
            </a:r>
            <a:r>
              <a:rPr lang="fa-IR" dirty="0" smtClean="0">
                <a:cs typeface="Nazanin" pitchFamily="2" charset="-78"/>
              </a:rPr>
              <a:t>پيگيري </a:t>
            </a:r>
            <a:r>
              <a:rPr lang="fa-IR" dirty="0" smtClean="0">
                <a:cs typeface="Nazanin" pitchFamily="2" charset="-78"/>
              </a:rPr>
              <a:t>مصوبات جلسات </a:t>
            </a:r>
            <a:r>
              <a:rPr lang="fa-IR" dirty="0" smtClean="0">
                <a:cs typeface="Nazanin" pitchFamily="2" charset="-78"/>
              </a:rPr>
              <a:t>قبلي </a:t>
            </a:r>
            <a:r>
              <a:rPr lang="fa-IR" dirty="0" smtClean="0">
                <a:cs typeface="Nazanin" pitchFamily="2" charset="-78"/>
              </a:rPr>
              <a:t>حتما انجام گردد.</a:t>
            </a:r>
          </a:p>
          <a:p>
            <a:pPr marL="109728" indent="0">
              <a:buNone/>
            </a:pPr>
            <a:endParaRPr lang="fa-IR" dirty="0">
              <a:cs typeface="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2200" dirty="0" smtClean="0">
                <a:cs typeface="Nazanin" pitchFamily="2" charset="-78"/>
              </a:rPr>
              <a:t>ادامه</a:t>
            </a:r>
            <a:r>
              <a:rPr lang="fa-IR" sz="4400" dirty="0" smtClean="0">
                <a:cs typeface="Nazanin" pitchFamily="2" charset="-78"/>
              </a:rPr>
              <a:t> </a:t>
            </a:r>
            <a:r>
              <a:rPr lang="fa-IR" sz="4000" dirty="0" smtClean="0">
                <a:cs typeface="Nazanin" pitchFamily="2" charset="-78"/>
              </a:rPr>
              <a:t>شاخصهايي </a:t>
            </a:r>
            <a:r>
              <a:rPr lang="fa-IR" sz="4000" dirty="0" smtClean="0">
                <a:cs typeface="Nazanin" pitchFamily="2" charset="-78"/>
              </a:rPr>
              <a:t>که </a:t>
            </a:r>
            <a:r>
              <a:rPr lang="fa-IR" sz="4000" dirty="0" smtClean="0">
                <a:cs typeface="Nazanin" pitchFamily="2" charset="-78"/>
              </a:rPr>
              <a:t>بايد </a:t>
            </a:r>
            <a:r>
              <a:rPr lang="fa-IR" sz="4000" dirty="0" smtClean="0">
                <a:cs typeface="Nazanin" pitchFamily="2" charset="-78"/>
              </a:rPr>
              <a:t>در مورد </a:t>
            </a:r>
            <a:r>
              <a:rPr lang="fa-IR" sz="4000" dirty="0" smtClean="0">
                <a:cs typeface="Nazanin" pitchFamily="2" charset="-78"/>
              </a:rPr>
              <a:t>کميته </a:t>
            </a:r>
            <a:r>
              <a:rPr lang="fa-IR" sz="4000" dirty="0" smtClean="0">
                <a:cs typeface="Nazanin" pitchFamily="2" charset="-78"/>
              </a:rPr>
              <a:t>ها مد نظر قرار </a:t>
            </a:r>
            <a:r>
              <a:rPr lang="fa-IR" sz="4000" dirty="0" smtClean="0">
                <a:cs typeface="Nazanin" pitchFamily="2" charset="-78"/>
              </a:rPr>
              <a:t>گيرد</a:t>
            </a:r>
            <a:endParaRPr lang="fa-IR" sz="4000" dirty="0"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fa-IR" b="1" dirty="0">
                <a:cs typeface="Nazanin" pitchFamily="2" charset="-78"/>
              </a:rPr>
              <a:t> </a:t>
            </a:r>
            <a:endParaRPr lang="fa-IR" dirty="0">
              <a:cs typeface="Nazanin" pitchFamily="2" charset="-78"/>
            </a:endParaRPr>
          </a:p>
          <a:p>
            <a:pPr marL="624078" indent="-514350" algn="just">
              <a:buFont typeface="+mj-lt"/>
              <a:buAutoNum type="arabicPeriod"/>
            </a:pPr>
            <a:r>
              <a:rPr lang="fa-IR" dirty="0" smtClean="0">
                <a:cs typeface="Nazanin" pitchFamily="2" charset="-78"/>
              </a:rPr>
              <a:t>هماهنگي </a:t>
            </a:r>
            <a:r>
              <a:rPr lang="fa-IR" dirty="0">
                <a:cs typeface="Nazanin" pitchFamily="2" charset="-78"/>
              </a:rPr>
              <a:t>زمان </a:t>
            </a:r>
            <a:r>
              <a:rPr lang="fa-IR" dirty="0" smtClean="0">
                <a:cs typeface="Nazanin" pitchFamily="2" charset="-78"/>
              </a:rPr>
              <a:t>تشکيل </a:t>
            </a:r>
            <a:r>
              <a:rPr lang="fa-IR" dirty="0">
                <a:cs typeface="Nazanin" pitchFamily="2" charset="-78"/>
              </a:rPr>
              <a:t>جلسات </a:t>
            </a:r>
            <a:r>
              <a:rPr lang="fa-IR" dirty="0" smtClean="0">
                <a:cs typeface="Nazanin" pitchFamily="2" charset="-78"/>
              </a:rPr>
              <a:t>کميته </a:t>
            </a:r>
            <a:r>
              <a:rPr lang="fa-IR" dirty="0">
                <a:cs typeface="Nazanin" pitchFamily="2" charset="-78"/>
              </a:rPr>
              <a:t>مربوطه با افراد جلسه و </a:t>
            </a:r>
            <a:r>
              <a:rPr lang="fa-IR" dirty="0" smtClean="0">
                <a:cs typeface="Nazanin" pitchFamily="2" charset="-78"/>
              </a:rPr>
              <a:t>تعيين </a:t>
            </a:r>
            <a:r>
              <a:rPr lang="fa-IR" dirty="0">
                <a:cs typeface="Nazanin" pitchFamily="2" charset="-78"/>
              </a:rPr>
              <a:t>تواتر </a:t>
            </a:r>
            <a:r>
              <a:rPr lang="fa-IR" dirty="0" smtClean="0">
                <a:cs typeface="Nazanin" pitchFamily="2" charset="-78"/>
              </a:rPr>
              <a:t>برقراري </a:t>
            </a:r>
            <a:r>
              <a:rPr lang="fa-IR" dirty="0">
                <a:cs typeface="Nazanin" pitchFamily="2" charset="-78"/>
              </a:rPr>
              <a:t>جلسه با </a:t>
            </a:r>
            <a:r>
              <a:rPr lang="fa-IR" dirty="0" smtClean="0">
                <a:cs typeface="Nazanin" pitchFamily="2" charset="-78"/>
              </a:rPr>
              <a:t>رئيس </a:t>
            </a:r>
            <a:r>
              <a:rPr lang="fa-IR" dirty="0">
                <a:cs typeface="Nazanin" pitchFamily="2" charset="-78"/>
              </a:rPr>
              <a:t>جلسه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a-IR" dirty="0" smtClean="0">
                <a:cs typeface="Nazanin" pitchFamily="2" charset="-78"/>
              </a:rPr>
              <a:t>تماس </a:t>
            </a:r>
            <a:r>
              <a:rPr lang="fa-IR" dirty="0">
                <a:cs typeface="Nazanin" pitchFamily="2" charset="-78"/>
              </a:rPr>
              <a:t>با </a:t>
            </a:r>
            <a:r>
              <a:rPr lang="fa-IR" dirty="0" smtClean="0">
                <a:cs typeface="Nazanin" pitchFamily="2" charset="-78"/>
              </a:rPr>
              <a:t>کليه </a:t>
            </a:r>
            <a:r>
              <a:rPr lang="fa-IR" dirty="0">
                <a:cs typeface="Nazanin" pitchFamily="2" charset="-78"/>
              </a:rPr>
              <a:t>اعضا جهت شرکت در زمان مقرر و ارسال دستور جلسه قبل از هر جلسه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a-IR" dirty="0" smtClean="0">
                <a:cs typeface="Nazanin" pitchFamily="2" charset="-78"/>
              </a:rPr>
              <a:t>اطلاع </a:t>
            </a:r>
            <a:r>
              <a:rPr lang="fa-IR" dirty="0" smtClean="0">
                <a:cs typeface="Nazanin" pitchFamily="2" charset="-78"/>
              </a:rPr>
              <a:t>رساني </a:t>
            </a:r>
            <a:r>
              <a:rPr lang="fa-IR" dirty="0">
                <a:cs typeface="Nazanin" pitchFamily="2" charset="-78"/>
              </a:rPr>
              <a:t>جلسات به دفتر </a:t>
            </a:r>
            <a:r>
              <a:rPr lang="fa-IR" dirty="0" smtClean="0">
                <a:cs typeface="Nazanin" pitchFamily="2" charset="-78"/>
              </a:rPr>
              <a:t>رياست </a:t>
            </a:r>
            <a:r>
              <a:rPr lang="fa-IR" dirty="0">
                <a:cs typeface="Nazanin" pitchFamily="2" charset="-78"/>
              </a:rPr>
              <a:t>و </a:t>
            </a:r>
            <a:r>
              <a:rPr lang="fa-IR" dirty="0" smtClean="0">
                <a:cs typeface="Nazanin" pitchFamily="2" charset="-78"/>
              </a:rPr>
              <a:t>مديريت</a:t>
            </a:r>
            <a:r>
              <a:rPr lang="fa-IR" dirty="0">
                <a:cs typeface="Nazanin" pitchFamily="2" charset="-78"/>
              </a:rPr>
              <a:t> </a:t>
            </a:r>
            <a:r>
              <a:rPr lang="fa-IR" dirty="0" smtClean="0">
                <a:cs typeface="Nazanin" pitchFamily="2" charset="-78"/>
              </a:rPr>
              <a:t>براي هماهنگي بيشتر</a:t>
            </a:r>
            <a:endParaRPr lang="fa-IR" dirty="0">
              <a:cs typeface="Nazanin" pitchFamily="2" charset="-78"/>
            </a:endParaRPr>
          </a:p>
          <a:p>
            <a:pPr marL="624078" indent="-514350" algn="just">
              <a:buFont typeface="+mj-lt"/>
              <a:buAutoNum type="arabicPeriod"/>
            </a:pPr>
            <a:r>
              <a:rPr lang="fa-IR" dirty="0" smtClean="0">
                <a:cs typeface="Nazanin" pitchFamily="2" charset="-78"/>
              </a:rPr>
              <a:t>انشا </a:t>
            </a:r>
            <a:r>
              <a:rPr lang="fa-IR" dirty="0">
                <a:cs typeface="Nazanin" pitchFamily="2" charset="-78"/>
              </a:rPr>
              <a:t>صورتجلسه و ارسال نسخ آن به شرکت کنندگان و دفتر </a:t>
            </a:r>
            <a:r>
              <a:rPr lang="fa-IR" dirty="0" smtClean="0">
                <a:cs typeface="Nazanin" pitchFamily="2" charset="-78"/>
              </a:rPr>
              <a:t>حاکميت باليني(پس </a:t>
            </a:r>
            <a:r>
              <a:rPr lang="fa-IR" dirty="0">
                <a:cs typeface="Nazanin" pitchFamily="2" charset="-78"/>
              </a:rPr>
              <a:t>از هر جلسه حداکثر تا 48 ساعت)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a-IR" dirty="0" smtClean="0">
                <a:cs typeface="Nazanin" pitchFamily="2" charset="-78"/>
              </a:rPr>
              <a:t>تعيين</a:t>
            </a:r>
            <a:r>
              <a:rPr lang="fa-IR" dirty="0">
                <a:cs typeface="Nazanin" pitchFamily="2" charset="-78"/>
              </a:rPr>
              <a:t> مصوبات جلسه و مسئول </a:t>
            </a:r>
            <a:r>
              <a:rPr lang="fa-IR" dirty="0" smtClean="0">
                <a:cs typeface="Nazanin" pitchFamily="2" charset="-78"/>
              </a:rPr>
              <a:t>پيگيري </a:t>
            </a:r>
            <a:r>
              <a:rPr lang="fa-IR" dirty="0">
                <a:cs typeface="Nazanin" pitchFamily="2" charset="-78"/>
              </a:rPr>
              <a:t>آن در صورتجلسه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a-IR" dirty="0" smtClean="0">
                <a:cs typeface="Nazanin" pitchFamily="2" charset="-78"/>
              </a:rPr>
              <a:t>پيگيري </a:t>
            </a:r>
            <a:r>
              <a:rPr lang="fa-IR" dirty="0">
                <a:cs typeface="Nazanin" pitchFamily="2" charset="-78"/>
              </a:rPr>
              <a:t>مصوبات جلسه ازمسئول </a:t>
            </a:r>
            <a:r>
              <a:rPr lang="fa-IR" dirty="0" smtClean="0">
                <a:cs typeface="Nazanin" pitchFamily="2" charset="-78"/>
              </a:rPr>
              <a:t>پيگيري </a:t>
            </a:r>
            <a:r>
              <a:rPr lang="fa-IR" dirty="0">
                <a:cs typeface="Nazanin" pitchFamily="2" charset="-78"/>
              </a:rPr>
              <a:t>در طول مدت زمان مقرر و اعلام گزارش </a:t>
            </a:r>
            <a:r>
              <a:rPr lang="fa-IR" dirty="0" smtClean="0">
                <a:cs typeface="Nazanin" pitchFamily="2" charset="-78"/>
              </a:rPr>
              <a:t>پيگيري </a:t>
            </a:r>
            <a:r>
              <a:rPr lang="fa-IR" dirty="0">
                <a:cs typeface="Nazanin" pitchFamily="2" charset="-78"/>
              </a:rPr>
              <a:t>در جلسه </a:t>
            </a:r>
            <a:r>
              <a:rPr lang="fa-IR" dirty="0" smtClean="0">
                <a:cs typeface="Nazanin" pitchFamily="2" charset="-78"/>
              </a:rPr>
              <a:t>بعدي</a:t>
            </a:r>
            <a:r>
              <a:rPr lang="fa-IR" b="1" dirty="0">
                <a:cs typeface="Nazanin" pitchFamily="2" charset="-78"/>
              </a:rPr>
              <a:t>   </a:t>
            </a:r>
            <a:endParaRPr lang="fa-IR" dirty="0">
              <a:cs typeface="Nazanin" pitchFamily="2" charset="-78"/>
            </a:endParaRPr>
          </a:p>
          <a:p>
            <a:pPr marL="109728" indent="0">
              <a:buNone/>
            </a:pPr>
            <a:endParaRPr lang="en-US" dirty="0">
              <a:cs typeface="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>
                <a:cs typeface="Nazanin" pitchFamily="2" charset="-78"/>
              </a:rPr>
              <a:t>شرح </a:t>
            </a:r>
            <a:r>
              <a:rPr lang="fa-IR" sz="4000" dirty="0" smtClean="0">
                <a:cs typeface="Nazanin" pitchFamily="2" charset="-78"/>
              </a:rPr>
              <a:t>وظايف دبيران کميته هاي بيمارستاني</a:t>
            </a:r>
            <a:endParaRPr lang="en-US" sz="4000" dirty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718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fa-IR" dirty="0" smtClean="0">
                <a:cs typeface="Nazanin" pitchFamily="2" charset="-78"/>
              </a:rPr>
              <a:t>اطلاع </a:t>
            </a:r>
            <a:r>
              <a:rPr lang="fa-IR" dirty="0" smtClean="0">
                <a:cs typeface="Nazanin" pitchFamily="2" charset="-78"/>
              </a:rPr>
              <a:t>رساني اعضاي کميته </a:t>
            </a:r>
            <a:r>
              <a:rPr lang="fa-IR" dirty="0" smtClean="0">
                <a:cs typeface="Nazanin" pitchFamily="2" charset="-78"/>
              </a:rPr>
              <a:t>ها با دعوتنامه </a:t>
            </a:r>
            <a:r>
              <a:rPr lang="fa-IR" dirty="0" smtClean="0">
                <a:cs typeface="Nazanin" pitchFamily="2" charset="-78"/>
              </a:rPr>
              <a:t>کتبي </a:t>
            </a:r>
            <a:r>
              <a:rPr lang="fa-IR" dirty="0" smtClean="0">
                <a:cs typeface="Nazanin" pitchFamily="2" charset="-78"/>
              </a:rPr>
              <a:t>از </a:t>
            </a:r>
            <a:r>
              <a:rPr lang="fa-IR" dirty="0" smtClean="0">
                <a:cs typeface="Nazanin" pitchFamily="2" charset="-78"/>
              </a:rPr>
              <a:t>طريق اتوماسيون </a:t>
            </a:r>
            <a:r>
              <a:rPr lang="fa-IR" dirty="0" smtClean="0">
                <a:cs typeface="Nazanin" pitchFamily="2" charset="-78"/>
              </a:rPr>
              <a:t>صورت </a:t>
            </a:r>
            <a:r>
              <a:rPr lang="fa-IR" dirty="0" smtClean="0">
                <a:cs typeface="Nazanin" pitchFamily="2" charset="-78"/>
              </a:rPr>
              <a:t>پذيرد</a:t>
            </a:r>
            <a:endParaRPr lang="fa-IR" dirty="0" smtClean="0">
              <a:cs typeface="Nazanin" pitchFamily="2" charset="-78"/>
            </a:endParaRPr>
          </a:p>
          <a:p>
            <a:pPr algn="just">
              <a:buFont typeface="Wingdings" pitchFamily="2" charset="2"/>
              <a:buChar char="ü"/>
            </a:pPr>
            <a:r>
              <a:rPr lang="fa-IR" dirty="0" smtClean="0">
                <a:cs typeface="Nazanin" pitchFamily="2" charset="-78"/>
              </a:rPr>
              <a:t>در متن دعوتنامه دستور جلسه ذکر شود</a:t>
            </a:r>
          </a:p>
          <a:p>
            <a:pPr algn="just">
              <a:buFont typeface="Wingdings" pitchFamily="2" charset="2"/>
              <a:buChar char="ü"/>
            </a:pPr>
            <a:r>
              <a:rPr lang="fa-IR" dirty="0" smtClean="0">
                <a:cs typeface="Nazanin" pitchFamily="2" charset="-78"/>
              </a:rPr>
              <a:t>قبل از </a:t>
            </a:r>
            <a:r>
              <a:rPr lang="fa-IR" dirty="0" smtClean="0">
                <a:cs typeface="Nazanin" pitchFamily="2" charset="-78"/>
              </a:rPr>
              <a:t>تشکيل </a:t>
            </a:r>
            <a:r>
              <a:rPr lang="fa-IR" dirty="0" smtClean="0">
                <a:cs typeface="Nazanin" pitchFamily="2" charset="-78"/>
              </a:rPr>
              <a:t>جلسه </a:t>
            </a:r>
            <a:r>
              <a:rPr lang="fa-IR" dirty="0" smtClean="0">
                <a:cs typeface="Nazanin" pitchFamily="2" charset="-78"/>
              </a:rPr>
              <a:t>هماهنگي </a:t>
            </a:r>
            <a:r>
              <a:rPr lang="fa-IR" dirty="0" smtClean="0">
                <a:cs typeface="Nazanin" pitchFamily="2" charset="-78"/>
              </a:rPr>
              <a:t>بصورت </a:t>
            </a:r>
            <a:r>
              <a:rPr lang="fa-IR" dirty="0" smtClean="0">
                <a:cs typeface="Nazanin" pitchFamily="2" charset="-78"/>
              </a:rPr>
              <a:t>تلفني </a:t>
            </a:r>
            <a:r>
              <a:rPr lang="fa-IR" dirty="0" smtClean="0">
                <a:cs typeface="Nazanin" pitchFamily="2" charset="-78"/>
              </a:rPr>
              <a:t>با </a:t>
            </a:r>
            <a:r>
              <a:rPr lang="fa-IR" dirty="0" smtClean="0">
                <a:cs typeface="Nazanin" pitchFamily="2" charset="-78"/>
              </a:rPr>
              <a:t>اعضاي کميته </a:t>
            </a:r>
            <a:r>
              <a:rPr lang="fa-IR" dirty="0" smtClean="0">
                <a:cs typeface="Nazanin" pitchFamily="2" charset="-78"/>
              </a:rPr>
              <a:t>ها صورت </a:t>
            </a:r>
            <a:r>
              <a:rPr lang="fa-IR" dirty="0" smtClean="0">
                <a:cs typeface="Nazanin" pitchFamily="2" charset="-78"/>
              </a:rPr>
              <a:t>پذيرد</a:t>
            </a:r>
            <a:endParaRPr lang="fa-IR" dirty="0" smtClean="0">
              <a:cs typeface="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Nazanin" pitchFamily="2" charset="-78"/>
              </a:rPr>
              <a:t>دعوت نامه </a:t>
            </a:r>
            <a:endParaRPr lang="en-US" dirty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826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a-IR" dirty="0" smtClean="0">
                <a:cs typeface="Nazanin" pitchFamily="2" charset="-78"/>
              </a:rPr>
              <a:t>کميته </a:t>
            </a:r>
            <a:r>
              <a:rPr lang="fa-IR" dirty="0">
                <a:cs typeface="Nazanin" pitchFamily="2" charset="-78"/>
              </a:rPr>
              <a:t>ها در فواصل </a:t>
            </a:r>
            <a:r>
              <a:rPr lang="fa-IR" dirty="0" smtClean="0">
                <a:cs typeface="Nazanin" pitchFamily="2" charset="-78"/>
              </a:rPr>
              <a:t>زماني </a:t>
            </a:r>
            <a:r>
              <a:rPr lang="fa-IR" dirty="0">
                <a:cs typeface="Nazanin" pitchFamily="2" charset="-78"/>
              </a:rPr>
              <a:t>منظم </a:t>
            </a:r>
            <a:r>
              <a:rPr lang="fa-IR" dirty="0" smtClean="0">
                <a:cs typeface="Nazanin" pitchFamily="2" charset="-78"/>
              </a:rPr>
              <a:t>تشکيل مي </a:t>
            </a:r>
            <a:r>
              <a:rPr lang="fa-IR" dirty="0">
                <a:cs typeface="Nazanin" pitchFamily="2" charset="-78"/>
              </a:rPr>
              <a:t>شوند.</a:t>
            </a:r>
          </a:p>
          <a:p>
            <a:pPr algn="just">
              <a:buFont typeface="Wingdings" pitchFamily="2" charset="2"/>
              <a:buChar char="Ø"/>
            </a:pPr>
            <a:r>
              <a:rPr lang="fa-IR" dirty="0" smtClean="0">
                <a:cs typeface="Nazanin" pitchFamily="2" charset="-78"/>
              </a:rPr>
              <a:t>ليستي </a:t>
            </a:r>
            <a:r>
              <a:rPr lang="fa-IR" dirty="0">
                <a:cs typeface="Nazanin" pitchFamily="2" charset="-78"/>
              </a:rPr>
              <a:t>از </a:t>
            </a:r>
            <a:r>
              <a:rPr lang="fa-IR" dirty="0" smtClean="0">
                <a:cs typeface="Nazanin" pitchFamily="2" charset="-78"/>
              </a:rPr>
              <a:t>اعضاي </a:t>
            </a:r>
            <a:r>
              <a:rPr lang="fa-IR" dirty="0">
                <a:cs typeface="Nazanin" pitchFamily="2" charset="-78"/>
              </a:rPr>
              <a:t>هر </a:t>
            </a:r>
            <a:r>
              <a:rPr lang="fa-IR" dirty="0" smtClean="0">
                <a:cs typeface="Nazanin" pitchFamily="2" charset="-78"/>
              </a:rPr>
              <a:t>کميته </a:t>
            </a:r>
            <a:r>
              <a:rPr lang="fa-IR" dirty="0">
                <a:cs typeface="Nazanin" pitchFamily="2" charset="-78"/>
              </a:rPr>
              <a:t>در </a:t>
            </a:r>
            <a:r>
              <a:rPr lang="fa-IR" dirty="0" smtClean="0">
                <a:cs typeface="Nazanin" pitchFamily="2" charset="-78"/>
              </a:rPr>
              <a:t>اختيار رئيس کميته </a:t>
            </a:r>
            <a:r>
              <a:rPr lang="fa-IR" dirty="0">
                <a:cs typeface="Nazanin" pitchFamily="2" charset="-78"/>
              </a:rPr>
              <a:t>است</a:t>
            </a:r>
          </a:p>
          <a:p>
            <a:pPr algn="just">
              <a:buFont typeface="Wingdings" pitchFamily="2" charset="2"/>
              <a:buChar char="Ø"/>
            </a:pPr>
            <a:r>
              <a:rPr lang="fa-IR" dirty="0">
                <a:cs typeface="Nazanin" pitchFamily="2" charset="-78"/>
              </a:rPr>
              <a:t>صورتجلسات تمام جلسات برگزار شده </a:t>
            </a:r>
            <a:r>
              <a:rPr lang="fa-IR" dirty="0" smtClean="0">
                <a:cs typeface="Nazanin" pitchFamily="2" charset="-78"/>
              </a:rPr>
              <a:t>کميته </a:t>
            </a:r>
            <a:r>
              <a:rPr lang="fa-IR" dirty="0">
                <a:cs typeface="Nazanin" pitchFamily="2" charset="-78"/>
              </a:rPr>
              <a:t>ها </a:t>
            </a:r>
            <a:r>
              <a:rPr lang="fa-IR" dirty="0" smtClean="0">
                <a:cs typeface="Nazanin" pitchFamily="2" charset="-78"/>
              </a:rPr>
              <a:t>نگهداري مي </a:t>
            </a:r>
            <a:r>
              <a:rPr lang="fa-IR" dirty="0">
                <a:cs typeface="Nazanin" pitchFamily="2" charset="-78"/>
              </a:rPr>
              <a:t>شود.</a:t>
            </a:r>
            <a:endParaRPr lang="fa-IR" dirty="0" smtClean="0">
              <a:cs typeface="Nazanin" pitchFamily="2" charset="-78"/>
            </a:endParaRPr>
          </a:p>
          <a:p>
            <a:pPr algn="just">
              <a:buFont typeface="Wingdings" pitchFamily="2" charset="2"/>
              <a:buChar char="Ø"/>
            </a:pPr>
            <a:r>
              <a:rPr lang="fa-IR" dirty="0" smtClean="0">
                <a:cs typeface="Nazanin" pitchFamily="2" charset="-78"/>
              </a:rPr>
              <a:t>تهيه </a:t>
            </a:r>
            <a:r>
              <a:rPr lang="fa-IR" dirty="0" smtClean="0">
                <a:cs typeface="Nazanin" pitchFamily="2" charset="-78"/>
              </a:rPr>
              <a:t>و </a:t>
            </a:r>
            <a:r>
              <a:rPr lang="fa-IR" dirty="0" smtClean="0">
                <a:cs typeface="Nazanin" pitchFamily="2" charset="-78"/>
              </a:rPr>
              <a:t>تنظيم </a:t>
            </a:r>
            <a:r>
              <a:rPr lang="fa-IR" dirty="0" smtClean="0">
                <a:cs typeface="Nazanin" pitchFamily="2" charset="-78"/>
              </a:rPr>
              <a:t>صورتجلسه مطابق فرم </a:t>
            </a:r>
            <a:r>
              <a:rPr lang="en-US" dirty="0" smtClean="0">
                <a:cs typeface="Nazanin" pitchFamily="2" charset="-78"/>
              </a:rPr>
              <a:t>FM-28-92</a:t>
            </a:r>
            <a:endParaRPr lang="fa-IR" dirty="0" smtClean="0">
              <a:cs typeface="Nazanin" pitchFamily="2" charset="-78"/>
            </a:endParaRPr>
          </a:p>
          <a:p>
            <a:pPr algn="just">
              <a:buFont typeface="Wingdings" pitchFamily="2" charset="2"/>
              <a:buChar char="Ø"/>
            </a:pPr>
            <a:r>
              <a:rPr lang="fa-IR" dirty="0" smtClean="0">
                <a:cs typeface="Nazanin" pitchFamily="2" charset="-78"/>
              </a:rPr>
              <a:t>تعيين </a:t>
            </a:r>
            <a:r>
              <a:rPr lang="fa-IR" dirty="0" smtClean="0">
                <a:cs typeface="Nazanin" pitchFamily="2" charset="-78"/>
              </a:rPr>
              <a:t>دستور جلسه بعد در </a:t>
            </a:r>
            <a:r>
              <a:rPr lang="fa-IR" dirty="0" smtClean="0">
                <a:cs typeface="Nazanin" pitchFamily="2" charset="-78"/>
              </a:rPr>
              <a:t>انتهاي </a:t>
            </a:r>
            <a:r>
              <a:rPr lang="fa-IR" dirty="0" smtClean="0">
                <a:cs typeface="Nazanin" pitchFamily="2" charset="-78"/>
              </a:rPr>
              <a:t>هر جلسه </a:t>
            </a:r>
            <a:endParaRPr lang="fa-IR" dirty="0" smtClean="0">
              <a:cs typeface="Nazanin" pitchFamily="2" charset="-78"/>
            </a:endParaRPr>
          </a:p>
          <a:p>
            <a:pPr algn="just">
              <a:buFont typeface="Wingdings" pitchFamily="2" charset="2"/>
              <a:buChar char="Ø"/>
            </a:pPr>
            <a:r>
              <a:rPr lang="fa-IR" dirty="0" smtClean="0">
                <a:cs typeface="Nazanin" pitchFamily="2" charset="-78"/>
              </a:rPr>
              <a:t>ارسال </a:t>
            </a:r>
            <a:r>
              <a:rPr lang="fa-IR" dirty="0" smtClean="0">
                <a:cs typeface="Nazanin" pitchFamily="2" charset="-78"/>
              </a:rPr>
              <a:t>صورتجلسه حداکثر دو روز پس از </a:t>
            </a:r>
            <a:r>
              <a:rPr lang="fa-IR" dirty="0" smtClean="0">
                <a:cs typeface="Nazanin" pitchFamily="2" charset="-78"/>
              </a:rPr>
              <a:t>تشکيل </a:t>
            </a:r>
            <a:r>
              <a:rPr lang="fa-IR" dirty="0" smtClean="0">
                <a:cs typeface="Nazanin" pitchFamily="2" charset="-78"/>
              </a:rPr>
              <a:t>جلسه به دفتر </a:t>
            </a:r>
            <a:r>
              <a:rPr lang="fa-IR" dirty="0" smtClean="0">
                <a:cs typeface="Nazanin" pitchFamily="2" charset="-78"/>
              </a:rPr>
              <a:t>حاکميت باليني </a:t>
            </a:r>
            <a:r>
              <a:rPr lang="fa-IR" dirty="0" smtClean="0">
                <a:cs typeface="Nazanin" pitchFamily="2" charset="-78"/>
              </a:rPr>
              <a:t>و اعضا و </a:t>
            </a:r>
            <a:r>
              <a:rPr lang="fa-IR" dirty="0" smtClean="0">
                <a:cs typeface="Nazanin" pitchFamily="2" charset="-78"/>
              </a:rPr>
              <a:t>مدعوين </a:t>
            </a:r>
            <a:r>
              <a:rPr lang="fa-IR" dirty="0" smtClean="0">
                <a:cs typeface="Nazanin" pitchFamily="2" charset="-78"/>
              </a:rPr>
              <a:t>جلسه</a:t>
            </a:r>
          </a:p>
          <a:p>
            <a:pPr algn="just">
              <a:buFont typeface="Wingdings" pitchFamily="2" charset="2"/>
              <a:buChar char="Ø"/>
            </a:pPr>
            <a:r>
              <a:rPr lang="fa-IR" dirty="0" smtClean="0">
                <a:cs typeface="Nazanin" pitchFamily="2" charset="-78"/>
              </a:rPr>
              <a:t>ارسال </a:t>
            </a:r>
            <a:r>
              <a:rPr lang="fa-IR" dirty="0" smtClean="0">
                <a:cs typeface="Nazanin" pitchFamily="2" charset="-78"/>
              </a:rPr>
              <a:t>فايل الکترونيکي </a:t>
            </a:r>
            <a:r>
              <a:rPr lang="fa-IR" dirty="0" smtClean="0">
                <a:cs typeface="Nazanin" pitchFamily="2" charset="-78"/>
              </a:rPr>
              <a:t>صورتجلسه به دفتر </a:t>
            </a:r>
            <a:r>
              <a:rPr lang="fa-IR" dirty="0" smtClean="0">
                <a:cs typeface="Nazanin" pitchFamily="2" charset="-78"/>
              </a:rPr>
              <a:t>حاکميت باليني </a:t>
            </a:r>
            <a:r>
              <a:rPr lang="fa-IR" dirty="0" smtClean="0">
                <a:cs typeface="Nazanin" pitchFamily="2" charset="-78"/>
              </a:rPr>
              <a:t>از </a:t>
            </a:r>
            <a:r>
              <a:rPr lang="fa-IR" dirty="0" smtClean="0">
                <a:cs typeface="Nazanin" pitchFamily="2" charset="-78"/>
              </a:rPr>
              <a:t>طريق اتوماسيون اداري </a:t>
            </a:r>
            <a:endParaRPr lang="fa-IR" dirty="0" smtClean="0">
              <a:cs typeface="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 algn="r"/>
            <a:r>
              <a:rPr lang="fa-IR" dirty="0" smtClean="0">
                <a:cs typeface="Nazanin" pitchFamily="2" charset="-78"/>
              </a:rPr>
              <a:t>نکات قابل توجه در مورد </a:t>
            </a:r>
            <a:r>
              <a:rPr lang="fa-IR" dirty="0" smtClean="0">
                <a:cs typeface="Nazanin" pitchFamily="2" charset="-78"/>
              </a:rPr>
              <a:t>کميته </a:t>
            </a:r>
            <a:r>
              <a:rPr lang="fa-IR" dirty="0" smtClean="0">
                <a:cs typeface="Nazanin" pitchFamily="2" charset="-78"/>
              </a:rPr>
              <a:t>ها</a:t>
            </a:r>
            <a:endParaRPr lang="en-US" dirty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017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1052</TotalTime>
  <Words>709</Words>
  <Application>Microsoft Office PowerPoint</Application>
  <PresentationFormat>On-screen Show (4:3)</PresentationFormat>
  <Paragraphs>96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Nazanin</vt:lpstr>
      <vt:lpstr>Wingdings 3</vt:lpstr>
      <vt:lpstr>Calibri</vt:lpstr>
      <vt:lpstr>Lucida Sans Unicode</vt:lpstr>
      <vt:lpstr>Wingdings</vt:lpstr>
      <vt:lpstr>Wingdings 2</vt:lpstr>
      <vt:lpstr>Verdana</vt:lpstr>
      <vt:lpstr>Concourse</vt:lpstr>
      <vt:lpstr>PowerPoint Presentation</vt:lpstr>
      <vt:lpstr>PowerPoint Presentation</vt:lpstr>
      <vt:lpstr> 1- کميته ها بازوهاي مشورتي و تصميم گيري رئيس و مدير بيمارستان  هستند . 2- کميته ها بعنوان اتاق فکر بيمارستان هستند. 3-کميته ها برنامه ريزي سازماندهي و هماهنگي فعاليت هاي بيمارستاني را انجام مي دهند.  </vt:lpstr>
      <vt:lpstr>4- کميته ها ايجاد زمينه جهت مشارکت فعال پرسنل مي کنند. 5- کميته ها بازتاب فعاليتهاي بيمارستان بشمار مي آيند. 6- کميته ها محل تصميم گيري گروه هاي مختلف مي باشند. 7- کميته ها محور هدايت بيمارستانها هستند. </vt:lpstr>
      <vt:lpstr>شاخصهايي که بايد در مورد کميته ها مد نظر قرار گيرد</vt:lpstr>
      <vt:lpstr>ادامه شاخصهايي که بايد در مورد کميته ها مد نظر قرار گيرد</vt:lpstr>
      <vt:lpstr>شرح وظايف دبيران کميته هاي بيمارستاني</vt:lpstr>
      <vt:lpstr>دعوت نامه </vt:lpstr>
      <vt:lpstr>نکات قابل توجه در مورد کميته ها</vt:lpstr>
      <vt:lpstr>نکات قابل توجه در مورد کميته ها</vt:lpstr>
      <vt:lpstr>نکاتي در مورد تهيه صورتجلسات</vt:lpstr>
      <vt:lpstr>ادامه چک ليست ارزيابي کمّي</vt:lpstr>
      <vt:lpstr>ادامه چک ليست ارزيابي کمّي</vt:lpstr>
      <vt:lpstr>  با تشکر از حسن توجه شما    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 حمن الرحیم</dc:title>
  <dc:creator>a.sheykh</dc:creator>
  <cp:lastModifiedBy>Admin</cp:lastModifiedBy>
  <cp:revision>68</cp:revision>
  <dcterms:created xsi:type="dcterms:W3CDTF">2012-10-03T06:54:47Z</dcterms:created>
  <dcterms:modified xsi:type="dcterms:W3CDTF">2012-11-13T05:31:17Z</dcterms:modified>
</cp:coreProperties>
</file>